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80" r:id="rId2"/>
    <p:sldId id="385" r:id="rId3"/>
    <p:sldId id="382" r:id="rId4"/>
    <p:sldId id="383" r:id="rId5"/>
    <p:sldId id="386" r:id="rId6"/>
    <p:sldId id="381" r:id="rId7"/>
    <p:sldId id="377" r:id="rId8"/>
    <p:sldId id="378" r:id="rId9"/>
    <p:sldId id="379" r:id="rId10"/>
    <p:sldId id="376" r:id="rId11"/>
    <p:sldId id="374" r:id="rId12"/>
    <p:sldId id="3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AB"/>
    <a:srgbClr val="CC66FF"/>
    <a:srgbClr val="FFCC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7994" autoAdjust="0"/>
  </p:normalViewPr>
  <p:slideViewPr>
    <p:cSldViewPr snapToGrid="0">
      <p:cViewPr varScale="1">
        <p:scale>
          <a:sx n="99" d="100"/>
          <a:sy n="99" d="100"/>
        </p:scale>
        <p:origin x="8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E38F8-07A7-4D46-8E35-5E24310A50F8}" type="datetimeFigureOut">
              <a:rPr lang="en-US" smtClean="0"/>
              <a:t>5/6/24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B58DF-723B-47BB-A33B-543369674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41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9B58DF-723B-47BB-A33B-5433696747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90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https://www.programiz.com/article/flowchart-programming</a:t>
            </a:r>
          </a:p>
          <a:p>
            <a:r>
              <a:rPr lang="en-US" dirty="0"/>
              <a:t>Do this as a card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3E9A3-AA8E-4E4C-BCAC-F008C44501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7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https://www.programiz.com/article/flowchart-programming</a:t>
            </a:r>
          </a:p>
          <a:p>
            <a:r>
              <a:rPr lang="en-US" dirty="0"/>
              <a:t>Card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3E9A3-AA8E-4E4C-BCAC-F008C445013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41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to assist with Lego activity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9B58DF-723B-47BB-A33B-5433696747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43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Suggested solution to Lego activity 1: Basic sequence of calculations – breaking down a ‘simple’ problem-solving calculation into explicit step-by-step.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9B58DF-723B-47BB-A33B-5433696747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6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Lego activity 2: Representation of Functions vs sub-routines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9B58DF-723B-47BB-A33B-5433696747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04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Lego activity 2: Representation of Functions vs sub-routines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9B58DF-723B-47BB-A33B-5433696747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98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https://www.programiz.com/article/flowchart-programming</a:t>
            </a:r>
          </a:p>
          <a:p>
            <a:r>
              <a:rPr lang="en-US" dirty="0"/>
              <a:t>Do this as a card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3E9A3-AA8E-4E4C-BCAC-F008C44501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8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https://www.programiz.com/article/flowchart-programming</a:t>
            </a:r>
          </a:p>
          <a:p>
            <a:r>
              <a:rPr lang="en-US" dirty="0"/>
              <a:t>Do this as a card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3E9A3-AA8E-4E4C-BCAC-F008C44501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2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https://www.programiz.com/article/flowchart-programming</a:t>
            </a:r>
          </a:p>
          <a:p>
            <a:r>
              <a:rPr lang="en-US" dirty="0"/>
              <a:t>Card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3E9A3-AA8E-4E4C-BCAC-F008C44501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75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https://www.programiz.com/article/flowchart-programming</a:t>
            </a:r>
          </a:p>
          <a:p>
            <a:r>
              <a:rPr lang="en-US" dirty="0"/>
              <a:t>Do this as a card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93E9A3-AA8E-4E4C-BCAC-F008C44501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47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B6B02-24DB-4541-AEEF-026C90B39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1986C4-B333-48D5-B89A-6A1A0604E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56A3D-3EFE-4DF6-A354-901501AB8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349A-5A84-4652-9819-3ABBDB8FA071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75924-E26C-4B67-965F-A8E204103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DE0D4-7481-4B32-BA6C-2178F5A35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1D0-7C7C-41A5-877B-E7788872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2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BC68A-734A-467E-A482-28758A154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1E4B3C-E794-4554-A0E9-41FC1061C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EB80A-3F10-4BAE-8D25-EBD859C43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349A-5A84-4652-9819-3ABBDB8FA071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92248-FE49-4F6B-BBA4-42A09BAA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BB776-E54A-4D6C-A129-6DD0C906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1D0-7C7C-41A5-877B-E7788872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2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D1FA3A-DA95-4387-9AFE-9B6F502AA9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041D70-A189-4EBE-B5D1-474B656EA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5A4F7-4990-4D2E-A908-60A0EABA2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349A-5A84-4652-9819-3ABBDB8FA071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ED1BE-B4D4-4238-8F6B-36C50C64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39D87-5915-4586-A79F-657FAC5CF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1D0-7C7C-41A5-877B-E7788872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23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F90DF-BA31-4EB6-9294-3CA0A2BF1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6D645-B8F7-4755-9A52-3D6C32868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BB18A-129B-482E-9AFC-31577285D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349A-5A84-4652-9819-3ABBDB8FA071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C7203-C540-4A21-8874-B685C0008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6C45F-24DC-485B-A82A-5FC56E5D6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1D0-7C7C-41A5-877B-E7788872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2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1C26B-AF99-423E-AD43-63BC90552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5202C-3136-4760-839C-A2C848931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8F2EF-5645-4539-A94E-4F0955DBE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349A-5A84-4652-9819-3ABBDB8FA071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E9468-AE1A-4021-8B74-72BC916DD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E7473-F5EC-4EE3-9FAF-9170307B7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1D0-7C7C-41A5-877B-E7788872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06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0B845-34CF-465C-9048-5CDB76558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FAC87-FB56-4658-BB4A-3211E83676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E15E92-B1DC-46C0-8028-21D1DBD0B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93F39-D76E-493D-BD88-D001FAB5A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349A-5A84-4652-9819-3ABBDB8FA071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A9D65-C1AD-434D-9788-CF6D3E2C7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260679-0B56-43DA-A22F-5353E0312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1D0-7C7C-41A5-877B-E7788872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84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50BC6-FC38-4292-A119-825E1E65A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995F4-11D0-495A-BA98-B4883CAEE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8655A-A299-4FD0-85C0-B7970270A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789B22-8066-439C-9EB8-572D32E64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F99B24-230A-404A-908A-810ED730AD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1D4897-DCAD-4C5A-875F-9F8E380BC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349A-5A84-4652-9819-3ABBDB8FA071}" type="datetimeFigureOut">
              <a:rPr lang="en-US" smtClean="0"/>
              <a:t>5/6/24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207255-B10E-45C8-9BE1-88AD53505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60FAE8-487F-4558-BA78-901CA98EF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1D0-7C7C-41A5-877B-E7788872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23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A3FE1-58D2-4BA2-A65C-2BA7D8F5F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CD9BA9-3B6C-4637-BC9E-E01E9F4FA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349A-5A84-4652-9819-3ABBDB8FA071}" type="datetimeFigureOut">
              <a:rPr lang="en-US" smtClean="0"/>
              <a:t>5/6/24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987221-2716-4CA7-AA8B-5C711E65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043835-8452-4CBD-91B8-693E94C85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1D0-7C7C-41A5-877B-E7788872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8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3DDA51-1F4D-4403-9E86-08B03B1CD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349A-5A84-4652-9819-3ABBDB8FA071}" type="datetimeFigureOut">
              <a:rPr lang="en-US" smtClean="0"/>
              <a:t>5/6/24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D8D535-F08F-470C-9809-83F45F01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954D49-263C-4823-ACF4-10B8023F9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1D0-7C7C-41A5-877B-E7788872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7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210C1-23EA-4A66-B94A-240B20AC1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20717-9EBB-4D72-8F19-227AD12DB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920EE6-67F9-4077-A374-9AFB5D65D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FCEB3-9DFA-4D51-934F-0D5486424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349A-5A84-4652-9819-3ABBDB8FA071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BA649-7804-4519-8FA2-8E3F2EF45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4BD674-313A-4F14-A57D-2991ED39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1D0-7C7C-41A5-877B-E7788872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29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AFCFD-5762-49D9-BA8E-79666D480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7EE1E9-916F-42E9-8E51-F7AEED613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90906A-F8EE-4CB9-9C8F-B461D1144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E18BFD-56A5-4386-BB49-8DBF48918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349A-5A84-4652-9819-3ABBDB8FA071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D145A-36D2-49CC-B00A-5AEE152CA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60EB9-FC0C-4794-90B6-96854CCA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801D0-7C7C-41A5-877B-E7788872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1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CD8756-CBFF-4A94-B6DF-4D8BA7438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9151E-9C27-4B22-A097-AAA4F4EEF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C82E0-8BA5-45F8-9A1B-C5901C4309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0349A-5A84-4652-9819-3ABBDB8FA071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6D588-780C-48C7-9723-8FA8CCCE91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9C6AE-572E-4472-B412-E0228F7E1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801D0-7C7C-41A5-877B-E7788872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9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5D57F-A6D6-4959-A802-A87C53004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Lego Activity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592-E9AA-4C2B-8D53-33B3CC3370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Representing a set of calculations visually [making the invisible visible]</a:t>
            </a:r>
          </a:p>
        </p:txBody>
      </p:sp>
    </p:spTree>
    <p:extLst>
      <p:ext uri="{BB962C8B-B14F-4D97-AF65-F5344CB8AC3E}">
        <p14:creationId xmlns:p14="http://schemas.microsoft.com/office/powerpoint/2010/main" val="3723153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0" y="457420"/>
            <a:ext cx="7658100" cy="685751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+mn-lt"/>
              </a:rPr>
              <a:t>Logical Step Flow Chart - SOLUTIONS: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5E5F6BC-9E7A-40AC-A219-0792B83F2EB3}"/>
              </a:ext>
            </a:extLst>
          </p:cNvPr>
          <p:cNvGrpSpPr/>
          <p:nvPr/>
        </p:nvGrpSpPr>
        <p:grpSpPr>
          <a:xfrm>
            <a:off x="666749" y="97997"/>
            <a:ext cx="2647951" cy="6629375"/>
            <a:chOff x="666749" y="97997"/>
            <a:chExt cx="2647951" cy="6629375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ACB11BB-4B06-44D7-91C0-9087CFF8B0C2}"/>
                </a:ext>
              </a:extLst>
            </p:cNvPr>
            <p:cNvGrpSpPr/>
            <p:nvPr/>
          </p:nvGrpSpPr>
          <p:grpSpPr>
            <a:xfrm>
              <a:off x="666749" y="97997"/>
              <a:ext cx="2647951" cy="6629375"/>
              <a:chOff x="666749" y="65339"/>
              <a:chExt cx="2909208" cy="7249828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20CFDB37-EEA2-4573-88D9-712B1751AC95}"/>
                  </a:ext>
                </a:extLst>
              </p:cNvPr>
              <p:cNvSpPr/>
              <p:nvPr/>
            </p:nvSpPr>
            <p:spPr>
              <a:xfrm>
                <a:off x="751114" y="65339"/>
                <a:ext cx="2824843" cy="979714"/>
              </a:xfrm>
              <a:prstGeom prst="roundRect">
                <a:avLst>
                  <a:gd name="adj" fmla="val 50000"/>
                </a:avLst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Program Name - Start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75A4FD1-EE70-40CB-BEA7-86E46D0EC081}"/>
                  </a:ext>
                </a:extLst>
              </p:cNvPr>
              <p:cNvSpPr/>
              <p:nvPr/>
            </p:nvSpPr>
            <p:spPr>
              <a:xfrm>
                <a:off x="824592" y="1371613"/>
                <a:ext cx="2677886" cy="914400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Define Variables</a:t>
                </a:r>
              </a:p>
            </p:txBody>
          </p:sp>
          <p:sp>
            <p:nvSpPr>
              <p:cNvPr id="8" name="Parallelogram 7">
                <a:extLst>
                  <a:ext uri="{FF2B5EF4-FFF2-40B4-BE49-F238E27FC236}">
                    <a16:creationId xmlns:a16="http://schemas.microsoft.com/office/drawing/2014/main" id="{E2C857FA-AE2C-48E5-A25E-B98F6321E31D}"/>
                  </a:ext>
                </a:extLst>
              </p:cNvPr>
              <p:cNvSpPr/>
              <p:nvPr/>
            </p:nvSpPr>
            <p:spPr>
              <a:xfrm>
                <a:off x="889906" y="2612573"/>
                <a:ext cx="2547257" cy="914400"/>
              </a:xfrm>
              <a:prstGeom prst="parallelogram">
                <a:avLst>
                  <a:gd name="adj" fmla="val 39286"/>
                </a:avLst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Read Input Data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00E6FC1-5E28-448A-9815-E649C1BCFC7A}"/>
                  </a:ext>
                </a:extLst>
              </p:cNvPr>
              <p:cNvSpPr/>
              <p:nvPr/>
            </p:nvSpPr>
            <p:spPr>
              <a:xfrm>
                <a:off x="751114" y="3853533"/>
                <a:ext cx="2677886" cy="914400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Calculations</a:t>
                </a:r>
              </a:p>
            </p:txBody>
          </p:sp>
          <p:sp>
            <p:nvSpPr>
              <p:cNvPr id="11" name="Parallelogram 10">
                <a:extLst>
                  <a:ext uri="{FF2B5EF4-FFF2-40B4-BE49-F238E27FC236}">
                    <a16:creationId xmlns:a16="http://schemas.microsoft.com/office/drawing/2014/main" id="{23E344DA-3DA7-41D1-83F7-DD14A178FC18}"/>
                  </a:ext>
                </a:extLst>
              </p:cNvPr>
              <p:cNvSpPr/>
              <p:nvPr/>
            </p:nvSpPr>
            <p:spPr>
              <a:xfrm>
                <a:off x="688521" y="5094514"/>
                <a:ext cx="2803071" cy="914400"/>
              </a:xfrm>
              <a:prstGeom prst="parallelogram">
                <a:avLst>
                  <a:gd name="adj" fmla="val 39286"/>
                </a:avLst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Write Output Data</a:t>
                </a:r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99B98BAF-6E1C-437F-9DD9-D1A12D5AEACA}"/>
                  </a:ext>
                </a:extLst>
              </p:cNvPr>
              <p:cNvSpPr/>
              <p:nvPr/>
            </p:nvSpPr>
            <p:spPr>
              <a:xfrm>
                <a:off x="666749" y="6335453"/>
                <a:ext cx="2824843" cy="979714"/>
              </a:xfrm>
              <a:prstGeom prst="roundRect">
                <a:avLst>
                  <a:gd name="adj" fmla="val 50000"/>
                </a:avLst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End Program</a:t>
                </a:r>
              </a:p>
            </p:txBody>
          </p:sp>
        </p:grp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575FF708-F495-461D-AB5D-63E6B258768C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>
              <a:off x="2029119" y="993865"/>
              <a:ext cx="0" cy="298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27D218B-43AB-4C5B-A924-F1CF16FCA24B}"/>
                </a:ext>
              </a:extLst>
            </p:cNvPr>
            <p:cNvCxnSpPr/>
            <p:nvPr/>
          </p:nvCxnSpPr>
          <p:spPr>
            <a:xfrm>
              <a:off x="2034558" y="2093329"/>
              <a:ext cx="0" cy="298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6AE4465-E44A-46CC-AF13-D226AF58C053}"/>
                </a:ext>
              </a:extLst>
            </p:cNvPr>
            <p:cNvCxnSpPr/>
            <p:nvPr/>
          </p:nvCxnSpPr>
          <p:spPr>
            <a:xfrm>
              <a:off x="2050887" y="3252657"/>
              <a:ext cx="0" cy="298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E5DE83C-44B7-4F07-97E9-A7546ECA0307}"/>
                </a:ext>
              </a:extLst>
            </p:cNvPr>
            <p:cNvCxnSpPr/>
            <p:nvPr/>
          </p:nvCxnSpPr>
          <p:spPr>
            <a:xfrm>
              <a:off x="2067216" y="4428309"/>
              <a:ext cx="0" cy="298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B4E65082-1697-4140-80C4-5AF1C80058BB}"/>
                </a:ext>
              </a:extLst>
            </p:cNvPr>
            <p:cNvCxnSpPr/>
            <p:nvPr/>
          </p:nvCxnSpPr>
          <p:spPr>
            <a:xfrm>
              <a:off x="2067216" y="5538661"/>
              <a:ext cx="0" cy="298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595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78" y="212577"/>
            <a:ext cx="11444963" cy="685751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+mn-lt"/>
              </a:rPr>
              <a:t>Decision Structure in a Flow Chart - SOLUTIONS: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F42B695-B4B9-48A6-BEDC-FC86B041DE83}"/>
              </a:ext>
            </a:extLst>
          </p:cNvPr>
          <p:cNvGrpSpPr/>
          <p:nvPr/>
        </p:nvGrpSpPr>
        <p:grpSpPr>
          <a:xfrm>
            <a:off x="5185107" y="803961"/>
            <a:ext cx="6538807" cy="5923411"/>
            <a:chOff x="5185107" y="803961"/>
            <a:chExt cx="6538807" cy="5923411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BDF0AAD9-3788-47A3-824E-03C70BBCB420}"/>
                </a:ext>
              </a:extLst>
            </p:cNvPr>
            <p:cNvSpPr/>
            <p:nvPr/>
          </p:nvSpPr>
          <p:spPr>
            <a:xfrm>
              <a:off x="6790552" y="803961"/>
              <a:ext cx="2571162" cy="685751"/>
            </a:xfrm>
            <a:prstGeom prst="roundRect">
              <a:avLst>
                <a:gd name="adj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Program Name - Start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A8ACFDA-4FBB-4EF2-8D79-92F1115FD871}"/>
                </a:ext>
              </a:extLst>
            </p:cNvPr>
            <p:cNvSpPr/>
            <p:nvPr/>
          </p:nvSpPr>
          <p:spPr>
            <a:xfrm>
              <a:off x="6857430" y="1791791"/>
              <a:ext cx="2437403" cy="428792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Define Variables</a:t>
              </a:r>
            </a:p>
          </p:txBody>
        </p:sp>
        <p:sp>
          <p:nvSpPr>
            <p:cNvPr id="25" name="Parallelogram 24">
              <a:extLst>
                <a:ext uri="{FF2B5EF4-FFF2-40B4-BE49-F238E27FC236}">
                  <a16:creationId xmlns:a16="http://schemas.microsoft.com/office/drawing/2014/main" id="{7FD76886-EE6D-4866-AE5B-60CF4F57EB0F}"/>
                </a:ext>
              </a:extLst>
            </p:cNvPr>
            <p:cNvSpPr/>
            <p:nvPr/>
          </p:nvSpPr>
          <p:spPr>
            <a:xfrm>
              <a:off x="6916879" y="2580260"/>
              <a:ext cx="2318504" cy="683118"/>
            </a:xfrm>
            <a:prstGeom prst="parallelogram">
              <a:avLst>
                <a:gd name="adj" fmla="val 39286"/>
              </a:avLst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Read Input Data</a:t>
              </a:r>
            </a:p>
          </p:txBody>
        </p:sp>
        <p:sp>
          <p:nvSpPr>
            <p:cNvPr id="26" name="Diamond 25">
              <a:extLst>
                <a:ext uri="{FF2B5EF4-FFF2-40B4-BE49-F238E27FC236}">
                  <a16:creationId xmlns:a16="http://schemas.microsoft.com/office/drawing/2014/main" id="{5DE7F2C1-2D9C-4E96-86D5-6A36C9B5C72F}"/>
                </a:ext>
              </a:extLst>
            </p:cNvPr>
            <p:cNvSpPr/>
            <p:nvPr/>
          </p:nvSpPr>
          <p:spPr>
            <a:xfrm>
              <a:off x="6790562" y="3546604"/>
              <a:ext cx="2571152" cy="836145"/>
            </a:xfrm>
            <a:prstGeom prst="diamond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Decision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F5840DD-71B3-4340-B14C-70A51798718E}"/>
                </a:ext>
              </a:extLst>
            </p:cNvPr>
            <p:cNvSpPr/>
            <p:nvPr/>
          </p:nvSpPr>
          <p:spPr>
            <a:xfrm>
              <a:off x="5185107" y="4665975"/>
              <a:ext cx="1821786" cy="428539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Calculations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16C1B52-3A51-4689-85AD-16A68CFE6500}"/>
                </a:ext>
              </a:extLst>
            </p:cNvPr>
            <p:cNvSpPr/>
            <p:nvPr/>
          </p:nvSpPr>
          <p:spPr>
            <a:xfrm>
              <a:off x="9076750" y="4686299"/>
              <a:ext cx="1821786" cy="428539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Calculations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0292849-262B-496A-8D39-38D50A83C66E}"/>
                </a:ext>
              </a:extLst>
            </p:cNvPr>
            <p:cNvSpPr/>
            <p:nvPr/>
          </p:nvSpPr>
          <p:spPr>
            <a:xfrm>
              <a:off x="7984677" y="5483924"/>
              <a:ext cx="277578" cy="298594"/>
            </a:xfrm>
            <a:prstGeom prst="ellipse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C560F2EC-E8BA-4372-B4FF-85257E17F34B}"/>
                </a:ext>
              </a:extLst>
            </p:cNvPr>
            <p:cNvSpPr/>
            <p:nvPr/>
          </p:nvSpPr>
          <p:spPr>
            <a:xfrm>
              <a:off x="6721607" y="6044254"/>
              <a:ext cx="2477137" cy="683118"/>
            </a:xfrm>
            <a:prstGeom prst="parallelogram">
              <a:avLst>
                <a:gd name="adj" fmla="val 39286"/>
              </a:avLst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Write Output Data</a:t>
              </a: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4D20ACDE-368C-4ACB-83D8-89559BB1D28E}"/>
                </a:ext>
              </a:extLst>
            </p:cNvPr>
            <p:cNvSpPr/>
            <p:nvPr/>
          </p:nvSpPr>
          <p:spPr>
            <a:xfrm>
              <a:off x="9567977" y="6181320"/>
              <a:ext cx="2155937" cy="428539"/>
            </a:xfrm>
            <a:prstGeom prst="roundRect">
              <a:avLst>
                <a:gd name="adj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End Program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D6ABF3D7-AE54-4641-84DF-7AF96C9847F9}"/>
                </a:ext>
              </a:extLst>
            </p:cNvPr>
            <p:cNvCxnSpPr/>
            <p:nvPr/>
          </p:nvCxnSpPr>
          <p:spPr>
            <a:xfrm>
              <a:off x="8108805" y="1456516"/>
              <a:ext cx="0" cy="298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A489FBAB-D03F-49F7-A4E3-505101DA3FF3}"/>
                </a:ext>
              </a:extLst>
            </p:cNvPr>
            <p:cNvCxnSpPr/>
            <p:nvPr/>
          </p:nvCxnSpPr>
          <p:spPr>
            <a:xfrm>
              <a:off x="8114246" y="2213081"/>
              <a:ext cx="0" cy="298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9053B459-F399-40A2-BA98-FB652D9E4D3E}"/>
                </a:ext>
              </a:extLst>
            </p:cNvPr>
            <p:cNvCxnSpPr/>
            <p:nvPr/>
          </p:nvCxnSpPr>
          <p:spPr>
            <a:xfrm>
              <a:off x="8119685" y="3247234"/>
              <a:ext cx="0" cy="298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0B4A9B6E-F72C-45A6-9D9A-FEF222AF5456}"/>
                </a:ext>
              </a:extLst>
            </p:cNvPr>
            <p:cNvCxnSpPr/>
            <p:nvPr/>
          </p:nvCxnSpPr>
          <p:spPr>
            <a:xfrm>
              <a:off x="8125124" y="5750937"/>
              <a:ext cx="0" cy="298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or: Elbow 36">
              <a:extLst>
                <a:ext uri="{FF2B5EF4-FFF2-40B4-BE49-F238E27FC236}">
                  <a16:creationId xmlns:a16="http://schemas.microsoft.com/office/drawing/2014/main" id="{48106AA9-23BA-4AA1-B361-6252B1D357C0}"/>
                </a:ext>
              </a:extLst>
            </p:cNvPr>
            <p:cNvCxnSpPr>
              <a:stCxn id="26" idx="3"/>
              <a:endCxn id="28" idx="0"/>
            </p:cNvCxnSpPr>
            <p:nvPr/>
          </p:nvCxnSpPr>
          <p:spPr>
            <a:xfrm>
              <a:off x="9361714" y="3964677"/>
              <a:ext cx="625929" cy="721622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or: Elbow 38">
              <a:extLst>
                <a:ext uri="{FF2B5EF4-FFF2-40B4-BE49-F238E27FC236}">
                  <a16:creationId xmlns:a16="http://schemas.microsoft.com/office/drawing/2014/main" id="{42F56E13-407B-48B1-A704-535704F93A51}"/>
                </a:ext>
              </a:extLst>
            </p:cNvPr>
            <p:cNvCxnSpPr>
              <a:stCxn id="26" idx="1"/>
              <a:endCxn id="27" idx="0"/>
            </p:cNvCxnSpPr>
            <p:nvPr/>
          </p:nvCxnSpPr>
          <p:spPr>
            <a:xfrm rot="10800000" flipV="1">
              <a:off x="6096000" y="3964677"/>
              <a:ext cx="694562" cy="701298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Connector: Elbow 40">
              <a:extLst>
                <a:ext uri="{FF2B5EF4-FFF2-40B4-BE49-F238E27FC236}">
                  <a16:creationId xmlns:a16="http://schemas.microsoft.com/office/drawing/2014/main" id="{811535B2-000A-4AAA-AEEB-FF1D63ED92C2}"/>
                </a:ext>
              </a:extLst>
            </p:cNvPr>
            <p:cNvCxnSpPr>
              <a:stCxn id="27" idx="2"/>
              <a:endCxn id="29" idx="2"/>
            </p:cNvCxnSpPr>
            <p:nvPr/>
          </p:nvCxnSpPr>
          <p:spPr>
            <a:xfrm rot="16200000" flipH="1">
              <a:off x="6770985" y="4419528"/>
              <a:ext cx="538707" cy="1888677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Connector: Elbow 42">
              <a:extLst>
                <a:ext uri="{FF2B5EF4-FFF2-40B4-BE49-F238E27FC236}">
                  <a16:creationId xmlns:a16="http://schemas.microsoft.com/office/drawing/2014/main" id="{4303FEFD-18A5-4B54-A525-587AAA90B716}"/>
                </a:ext>
              </a:extLst>
            </p:cNvPr>
            <p:cNvCxnSpPr>
              <a:stCxn id="28" idx="2"/>
              <a:endCxn id="29" idx="6"/>
            </p:cNvCxnSpPr>
            <p:nvPr/>
          </p:nvCxnSpPr>
          <p:spPr>
            <a:xfrm rot="5400000">
              <a:off x="8865758" y="4511335"/>
              <a:ext cx="518383" cy="1725388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8AEC473E-B8A5-42BA-BD20-546BE38A7222}"/>
                </a:ext>
              </a:extLst>
            </p:cNvPr>
            <p:cNvCxnSpPr>
              <a:stCxn id="30" idx="2"/>
              <a:endCxn id="31" idx="1"/>
            </p:cNvCxnSpPr>
            <p:nvPr/>
          </p:nvCxnSpPr>
          <p:spPr>
            <a:xfrm>
              <a:off x="9064559" y="6385813"/>
              <a:ext cx="503418" cy="977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6D62451-B2BF-4674-9570-0947E116505F}"/>
                </a:ext>
              </a:extLst>
            </p:cNvPr>
            <p:cNvSpPr txBox="1"/>
            <p:nvPr/>
          </p:nvSpPr>
          <p:spPr>
            <a:xfrm>
              <a:off x="5959929" y="3561991"/>
              <a:ext cx="10469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True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3EB17E7-AFE0-427A-B0CF-24C4E2663A84}"/>
                </a:ext>
              </a:extLst>
            </p:cNvPr>
            <p:cNvSpPr txBox="1"/>
            <p:nvPr/>
          </p:nvSpPr>
          <p:spPr>
            <a:xfrm>
              <a:off x="9361714" y="3536139"/>
              <a:ext cx="10469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False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617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649" y="487748"/>
            <a:ext cx="7717971" cy="685751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+mn-lt"/>
              </a:rPr>
              <a:t>Repetitive Calculations Structure in a Flow Chart - SOLUTIONS: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F42B695-B4B9-48A6-BEDC-FC86B041DE83}"/>
              </a:ext>
            </a:extLst>
          </p:cNvPr>
          <p:cNvGrpSpPr/>
          <p:nvPr/>
        </p:nvGrpSpPr>
        <p:grpSpPr>
          <a:xfrm>
            <a:off x="685800" y="758212"/>
            <a:ext cx="9739772" cy="5632149"/>
            <a:chOff x="5959929" y="803961"/>
            <a:chExt cx="9739772" cy="5632149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BDF0AAD9-3788-47A3-824E-03C70BBCB420}"/>
                </a:ext>
              </a:extLst>
            </p:cNvPr>
            <p:cNvSpPr/>
            <p:nvPr/>
          </p:nvSpPr>
          <p:spPr>
            <a:xfrm>
              <a:off x="6790552" y="803961"/>
              <a:ext cx="2571162" cy="685751"/>
            </a:xfrm>
            <a:prstGeom prst="roundRect">
              <a:avLst>
                <a:gd name="adj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Program Name - Start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A8ACFDA-4FBB-4EF2-8D79-92F1115FD871}"/>
                </a:ext>
              </a:extLst>
            </p:cNvPr>
            <p:cNvSpPr/>
            <p:nvPr/>
          </p:nvSpPr>
          <p:spPr>
            <a:xfrm>
              <a:off x="6857430" y="1791791"/>
              <a:ext cx="2437403" cy="428792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Define Variables</a:t>
              </a:r>
            </a:p>
          </p:txBody>
        </p:sp>
        <p:sp>
          <p:nvSpPr>
            <p:cNvPr id="25" name="Parallelogram 24">
              <a:extLst>
                <a:ext uri="{FF2B5EF4-FFF2-40B4-BE49-F238E27FC236}">
                  <a16:creationId xmlns:a16="http://schemas.microsoft.com/office/drawing/2014/main" id="{7FD76886-EE6D-4866-AE5B-60CF4F57EB0F}"/>
                </a:ext>
              </a:extLst>
            </p:cNvPr>
            <p:cNvSpPr/>
            <p:nvPr/>
          </p:nvSpPr>
          <p:spPr>
            <a:xfrm>
              <a:off x="6916879" y="2580260"/>
              <a:ext cx="2318504" cy="683118"/>
            </a:xfrm>
            <a:prstGeom prst="parallelogram">
              <a:avLst>
                <a:gd name="adj" fmla="val 39286"/>
              </a:avLst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Read Input Data</a:t>
              </a:r>
            </a:p>
          </p:txBody>
        </p:sp>
        <p:sp>
          <p:nvSpPr>
            <p:cNvPr id="26" name="Diamond 25">
              <a:extLst>
                <a:ext uri="{FF2B5EF4-FFF2-40B4-BE49-F238E27FC236}">
                  <a16:creationId xmlns:a16="http://schemas.microsoft.com/office/drawing/2014/main" id="{5DE7F2C1-2D9C-4E96-86D5-6A36C9B5C72F}"/>
                </a:ext>
              </a:extLst>
            </p:cNvPr>
            <p:cNvSpPr/>
            <p:nvPr/>
          </p:nvSpPr>
          <p:spPr>
            <a:xfrm>
              <a:off x="6790562" y="3546604"/>
              <a:ext cx="2571152" cy="970073"/>
            </a:xfrm>
            <a:prstGeom prst="diamond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Loop Decision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F5840DD-71B3-4340-B14C-70A51798718E}"/>
                </a:ext>
              </a:extLst>
            </p:cNvPr>
            <p:cNvSpPr/>
            <p:nvPr/>
          </p:nvSpPr>
          <p:spPr>
            <a:xfrm>
              <a:off x="7131333" y="5700721"/>
              <a:ext cx="1853476" cy="735389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Update counter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16C1B52-3A51-4689-85AD-16A68CFE6500}"/>
                </a:ext>
              </a:extLst>
            </p:cNvPr>
            <p:cNvSpPr/>
            <p:nvPr/>
          </p:nvSpPr>
          <p:spPr>
            <a:xfrm>
              <a:off x="7163023" y="4914013"/>
              <a:ext cx="1821786" cy="428539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Calculations</a:t>
              </a:r>
            </a:p>
          </p:txBody>
        </p: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C560F2EC-E8BA-4372-B4FF-85257E17F34B}"/>
                </a:ext>
              </a:extLst>
            </p:cNvPr>
            <p:cNvSpPr/>
            <p:nvPr/>
          </p:nvSpPr>
          <p:spPr>
            <a:xfrm>
              <a:off x="10286362" y="3694849"/>
              <a:ext cx="2477137" cy="683118"/>
            </a:xfrm>
            <a:prstGeom prst="parallelogram">
              <a:avLst>
                <a:gd name="adj" fmla="val 39286"/>
              </a:avLst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Write Output Data</a:t>
              </a: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4D20ACDE-368C-4ACB-83D8-89559BB1D28E}"/>
                </a:ext>
              </a:extLst>
            </p:cNvPr>
            <p:cNvSpPr/>
            <p:nvPr/>
          </p:nvSpPr>
          <p:spPr>
            <a:xfrm>
              <a:off x="13543764" y="3827402"/>
              <a:ext cx="2155937" cy="428539"/>
            </a:xfrm>
            <a:prstGeom prst="roundRect">
              <a:avLst>
                <a:gd name="adj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End Program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D6ABF3D7-AE54-4641-84DF-7AF96C9847F9}"/>
                </a:ext>
              </a:extLst>
            </p:cNvPr>
            <p:cNvCxnSpPr/>
            <p:nvPr/>
          </p:nvCxnSpPr>
          <p:spPr>
            <a:xfrm>
              <a:off x="8108805" y="1456516"/>
              <a:ext cx="0" cy="298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A489FBAB-D03F-49F7-A4E3-505101DA3FF3}"/>
                </a:ext>
              </a:extLst>
            </p:cNvPr>
            <p:cNvCxnSpPr/>
            <p:nvPr/>
          </p:nvCxnSpPr>
          <p:spPr>
            <a:xfrm>
              <a:off x="8114246" y="2213081"/>
              <a:ext cx="0" cy="298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9053B459-F399-40A2-BA98-FB652D9E4D3E}"/>
                </a:ext>
              </a:extLst>
            </p:cNvPr>
            <p:cNvCxnSpPr/>
            <p:nvPr/>
          </p:nvCxnSpPr>
          <p:spPr>
            <a:xfrm>
              <a:off x="8119685" y="3247234"/>
              <a:ext cx="0" cy="298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0B4A9B6E-F72C-45A6-9D9A-FEF222AF5456}"/>
                </a:ext>
              </a:extLst>
            </p:cNvPr>
            <p:cNvCxnSpPr/>
            <p:nvPr/>
          </p:nvCxnSpPr>
          <p:spPr>
            <a:xfrm>
              <a:off x="8076137" y="4558937"/>
              <a:ext cx="0" cy="298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8AEC473E-B8A5-42BA-BD20-546BE38A7222}"/>
                </a:ext>
              </a:extLst>
            </p:cNvPr>
            <p:cNvCxnSpPr>
              <a:stCxn id="30" idx="2"/>
              <a:endCxn id="31" idx="1"/>
            </p:cNvCxnSpPr>
            <p:nvPr/>
          </p:nvCxnSpPr>
          <p:spPr>
            <a:xfrm>
              <a:off x="12629314" y="4036408"/>
              <a:ext cx="914450" cy="526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6D62451-B2BF-4674-9570-0947E116505F}"/>
                </a:ext>
              </a:extLst>
            </p:cNvPr>
            <p:cNvSpPr txBox="1"/>
            <p:nvPr/>
          </p:nvSpPr>
          <p:spPr>
            <a:xfrm>
              <a:off x="5959929" y="3561991"/>
              <a:ext cx="10469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True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3EB17E7-AFE0-427A-B0CF-24C4E2663A84}"/>
                </a:ext>
              </a:extLst>
            </p:cNvPr>
            <p:cNvSpPr txBox="1"/>
            <p:nvPr/>
          </p:nvSpPr>
          <p:spPr>
            <a:xfrm>
              <a:off x="9361714" y="3536139"/>
              <a:ext cx="10469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False</a:t>
              </a:r>
            </a:p>
          </p:txBody>
        </p: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66B5D12-AEAA-4D39-B1E4-159AA520F1BA}"/>
              </a:ext>
            </a:extLst>
          </p:cNvPr>
          <p:cNvCxnSpPr/>
          <p:nvPr/>
        </p:nvCxnSpPr>
        <p:spPr>
          <a:xfrm>
            <a:off x="2807447" y="5269753"/>
            <a:ext cx="0" cy="2986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3BD212B2-77C5-4026-A6C0-58368AAB39A3}"/>
              </a:ext>
            </a:extLst>
          </p:cNvPr>
          <p:cNvCxnSpPr>
            <a:stCxn id="27" idx="1"/>
            <a:endCxn id="26" idx="1"/>
          </p:cNvCxnSpPr>
          <p:nvPr/>
        </p:nvCxnSpPr>
        <p:spPr>
          <a:xfrm rot="10800000">
            <a:off x="1516434" y="3985893"/>
            <a:ext cx="340771" cy="2036775"/>
          </a:xfrm>
          <a:prstGeom prst="bentConnector3">
            <a:avLst>
              <a:gd name="adj1" fmla="val 167083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557E024-9A64-4C4B-A65D-6DEFF8D1A5AC}"/>
              </a:ext>
            </a:extLst>
          </p:cNvPr>
          <p:cNvCxnSpPr>
            <a:stCxn id="26" idx="3"/>
            <a:endCxn id="30" idx="5"/>
          </p:cNvCxnSpPr>
          <p:nvPr/>
        </p:nvCxnSpPr>
        <p:spPr>
          <a:xfrm>
            <a:off x="4087585" y="3985892"/>
            <a:ext cx="1058833" cy="47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97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9AF3F86-EFEA-411F-99C4-D13543C7A6F1}"/>
              </a:ext>
            </a:extLst>
          </p:cNvPr>
          <p:cNvSpPr/>
          <p:nvPr/>
        </p:nvSpPr>
        <p:spPr>
          <a:xfrm>
            <a:off x="121920" y="121920"/>
            <a:ext cx="2976880" cy="1442720"/>
          </a:xfrm>
          <a:prstGeom prst="roundRect">
            <a:avLst>
              <a:gd name="adj" fmla="val 821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Calculate the total volume of two spheres, each with a different diameter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1769C84-F6E9-40EF-8990-68496EA23BF8}"/>
              </a:ext>
            </a:extLst>
          </p:cNvPr>
          <p:cNvSpPr/>
          <p:nvPr/>
        </p:nvSpPr>
        <p:spPr>
          <a:xfrm>
            <a:off x="121920" y="1828800"/>
            <a:ext cx="2976880" cy="1442720"/>
          </a:xfrm>
          <a:prstGeom prst="roundRect">
            <a:avLst>
              <a:gd name="adj" fmla="val 821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Calculate the total volume of two different-sized rectangular cubes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01669AA-98CF-4205-913F-9582D34D14A1}"/>
              </a:ext>
            </a:extLst>
          </p:cNvPr>
          <p:cNvSpPr/>
          <p:nvPr/>
        </p:nvSpPr>
        <p:spPr>
          <a:xfrm>
            <a:off x="121920" y="3535680"/>
            <a:ext cx="2976880" cy="1442720"/>
          </a:xfrm>
          <a:prstGeom prst="roundRect">
            <a:avLst>
              <a:gd name="adj" fmla="val 821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Calculate the average molecular weight of a mixture containing two components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B5B1FB5-1A0A-49D8-B9AC-0379BBB1784C}"/>
              </a:ext>
            </a:extLst>
          </p:cNvPr>
          <p:cNvSpPr/>
          <p:nvPr/>
        </p:nvSpPr>
        <p:spPr>
          <a:xfrm>
            <a:off x="121920" y="5242560"/>
            <a:ext cx="2976880" cy="1442720"/>
          </a:xfrm>
          <a:prstGeom prst="roundRect">
            <a:avLst>
              <a:gd name="adj" fmla="val 821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Calculate the pressure of a gas using the ideal gas equation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038BF0F-2CD9-415D-988D-3BBB119CBB76}"/>
              </a:ext>
            </a:extLst>
          </p:cNvPr>
          <p:cNvSpPr/>
          <p:nvPr/>
        </p:nvSpPr>
        <p:spPr>
          <a:xfrm>
            <a:off x="3403600" y="101600"/>
            <a:ext cx="2976880" cy="1442720"/>
          </a:xfrm>
          <a:prstGeom prst="roundRect">
            <a:avLst>
              <a:gd name="adj" fmla="val 821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Calculate the area of a trapezoid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70FBA20-9485-4516-B198-4469E0FC47A2}"/>
              </a:ext>
            </a:extLst>
          </p:cNvPr>
          <p:cNvSpPr/>
          <p:nvPr/>
        </p:nvSpPr>
        <p:spPr>
          <a:xfrm>
            <a:off x="3403600" y="1828800"/>
            <a:ext cx="2976880" cy="1442720"/>
          </a:xfrm>
          <a:prstGeom prst="roundRect">
            <a:avLst>
              <a:gd name="adj" fmla="val 821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Calculate the number of moles </a:t>
            </a:r>
            <a:r>
              <a:rPr lang="en-US" sz="2000" i="1" dirty="0">
                <a:solidFill>
                  <a:schemeClr val="tx1"/>
                </a:solidFill>
              </a:rPr>
              <a:t>or</a:t>
            </a:r>
            <a:r>
              <a:rPr lang="en-US" sz="2000" dirty="0">
                <a:solidFill>
                  <a:schemeClr val="tx1"/>
                </a:solidFill>
              </a:rPr>
              <a:t> the mass of a compound, depending on what’s needed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4BA7CF7-4F10-4A3D-B5BF-FFAE1CA1CAB6}"/>
              </a:ext>
            </a:extLst>
          </p:cNvPr>
          <p:cNvSpPr/>
          <p:nvPr/>
        </p:nvSpPr>
        <p:spPr>
          <a:xfrm>
            <a:off x="3403600" y="3535680"/>
            <a:ext cx="2976880" cy="1442720"/>
          </a:xfrm>
          <a:prstGeom prst="roundRect">
            <a:avLst>
              <a:gd name="adj" fmla="val 821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Calculate the saturated pressure of a molecule using the Antione equation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5797C42-BA36-4D2A-85CA-8B3860262857}"/>
              </a:ext>
            </a:extLst>
          </p:cNvPr>
          <p:cNvSpPr/>
          <p:nvPr/>
        </p:nvSpPr>
        <p:spPr>
          <a:xfrm>
            <a:off x="3403600" y="5242560"/>
            <a:ext cx="2976880" cy="1442720"/>
          </a:xfrm>
          <a:prstGeom prst="roundRect">
            <a:avLst>
              <a:gd name="adj" fmla="val 821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Draw a graph of some (</a:t>
            </a:r>
            <a:r>
              <a:rPr lang="en-US" sz="2000" dirty="0" err="1">
                <a:solidFill>
                  <a:schemeClr val="tx1"/>
                </a:solidFill>
              </a:rPr>
              <a:t>x,y</a:t>
            </a:r>
            <a:r>
              <a:rPr lang="en-US" sz="2000" dirty="0">
                <a:solidFill>
                  <a:schemeClr val="tx1"/>
                </a:solidFill>
              </a:rPr>
              <a:t>) data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3F158A0-066E-4779-A221-6FA346A4C1F8}"/>
              </a:ext>
            </a:extLst>
          </p:cNvPr>
          <p:cNvSpPr/>
          <p:nvPr/>
        </p:nvSpPr>
        <p:spPr>
          <a:xfrm>
            <a:off x="6685280" y="101600"/>
            <a:ext cx="2976880" cy="1442720"/>
          </a:xfrm>
          <a:prstGeom prst="roundRect">
            <a:avLst>
              <a:gd name="adj" fmla="val 821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Calculate the concentration of an aqueous solution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E1E58B6-43E5-435C-B545-1CF0555DCB36}"/>
              </a:ext>
            </a:extLst>
          </p:cNvPr>
          <p:cNvSpPr/>
          <p:nvPr/>
        </p:nvSpPr>
        <p:spPr>
          <a:xfrm>
            <a:off x="6685280" y="1828800"/>
            <a:ext cx="2976880" cy="1442720"/>
          </a:xfrm>
          <a:prstGeom prst="roundRect">
            <a:avLst>
              <a:gd name="adj" fmla="val 821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Calculate the volume needed to dilute a solution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C778712-47B4-4F3F-8593-92E275063197}"/>
              </a:ext>
            </a:extLst>
          </p:cNvPr>
          <p:cNvSpPr/>
          <p:nvPr/>
        </p:nvSpPr>
        <p:spPr>
          <a:xfrm>
            <a:off x="6685280" y="3535680"/>
            <a:ext cx="2976880" cy="1442720"/>
          </a:xfrm>
          <a:prstGeom prst="roundRect">
            <a:avLst>
              <a:gd name="adj" fmla="val 821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Differentiate a 4</a:t>
            </a:r>
            <a:r>
              <a:rPr lang="en-US" sz="2000" baseline="30000" dirty="0">
                <a:solidFill>
                  <a:schemeClr val="tx1"/>
                </a:solidFill>
              </a:rPr>
              <a:t>th</a:t>
            </a:r>
            <a:r>
              <a:rPr lang="en-US" sz="2000" dirty="0">
                <a:solidFill>
                  <a:schemeClr val="tx1"/>
                </a:solidFill>
              </a:rPr>
              <a:t>-order polynomial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7CFF815-449E-4727-AE57-B3FF86DF83A5}"/>
              </a:ext>
            </a:extLst>
          </p:cNvPr>
          <p:cNvSpPr/>
          <p:nvPr/>
        </p:nvSpPr>
        <p:spPr>
          <a:xfrm>
            <a:off x="6685280" y="5242560"/>
            <a:ext cx="2976880" cy="1442720"/>
          </a:xfrm>
          <a:prstGeom prst="roundRect">
            <a:avLst>
              <a:gd name="adj" fmla="val 821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Interpolate between two numbers, using the equation (</a:t>
            </a:r>
            <a:r>
              <a:rPr lang="en-US" sz="2000" i="1" dirty="0">
                <a:solidFill>
                  <a:schemeClr val="tx1"/>
                </a:solidFill>
              </a:rPr>
              <a:t>not</a:t>
            </a:r>
            <a:r>
              <a:rPr lang="en-US" sz="2000" dirty="0">
                <a:solidFill>
                  <a:schemeClr val="tx1"/>
                </a:solidFill>
              </a:rPr>
              <a:t> the FORECAST function)</a:t>
            </a:r>
          </a:p>
        </p:txBody>
      </p:sp>
    </p:spTree>
    <p:extLst>
      <p:ext uri="{BB962C8B-B14F-4D97-AF65-F5344CB8AC3E}">
        <p14:creationId xmlns:p14="http://schemas.microsoft.com/office/powerpoint/2010/main" val="1176550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4020E8-2398-46DA-8DA7-537E6688CF3C}"/>
              </a:ext>
            </a:extLst>
          </p:cNvPr>
          <p:cNvSpPr/>
          <p:nvPr/>
        </p:nvSpPr>
        <p:spPr>
          <a:xfrm>
            <a:off x="3886200" y="633046"/>
            <a:ext cx="1107831" cy="43961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778402-7AB8-43F5-8F3C-63D2CA8A4014}"/>
              </a:ext>
            </a:extLst>
          </p:cNvPr>
          <p:cNvSpPr/>
          <p:nvPr/>
        </p:nvSpPr>
        <p:spPr>
          <a:xfrm>
            <a:off x="2631831" y="1383322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1F2184-A14C-4B06-AD0C-E37ACF4A0A2C}"/>
              </a:ext>
            </a:extLst>
          </p:cNvPr>
          <p:cNvSpPr/>
          <p:nvPr/>
        </p:nvSpPr>
        <p:spPr>
          <a:xfrm>
            <a:off x="3628292" y="1383322"/>
            <a:ext cx="515815" cy="515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AAD226-3AD1-40DA-A7F3-3BAAE157DBBF}"/>
              </a:ext>
            </a:extLst>
          </p:cNvPr>
          <p:cNvSpPr/>
          <p:nvPr/>
        </p:nvSpPr>
        <p:spPr>
          <a:xfrm>
            <a:off x="4736123" y="1383322"/>
            <a:ext cx="515815" cy="515815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FDEA34-4AE5-4CDE-8E7B-73B0418C550E}"/>
              </a:ext>
            </a:extLst>
          </p:cNvPr>
          <p:cNvSpPr/>
          <p:nvPr/>
        </p:nvSpPr>
        <p:spPr>
          <a:xfrm>
            <a:off x="5823438" y="1383322"/>
            <a:ext cx="515815" cy="51581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CC4C9F-3962-4ADF-BAAC-5326D07C1DF8}"/>
              </a:ext>
            </a:extLst>
          </p:cNvPr>
          <p:cNvSpPr/>
          <p:nvPr/>
        </p:nvSpPr>
        <p:spPr>
          <a:xfrm>
            <a:off x="2631831" y="2362199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B3209E-343B-42B8-A65D-159F26F4D4CF}"/>
              </a:ext>
            </a:extLst>
          </p:cNvPr>
          <p:cNvSpPr/>
          <p:nvPr/>
        </p:nvSpPr>
        <p:spPr>
          <a:xfrm>
            <a:off x="3628292" y="2362199"/>
            <a:ext cx="515815" cy="515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1D29EB-F393-4759-9476-3026737BE968}"/>
              </a:ext>
            </a:extLst>
          </p:cNvPr>
          <p:cNvSpPr/>
          <p:nvPr/>
        </p:nvSpPr>
        <p:spPr>
          <a:xfrm>
            <a:off x="4736123" y="2362199"/>
            <a:ext cx="515815" cy="515815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C46AFD-11D5-4BD3-8A60-4440FFB11FDC}"/>
              </a:ext>
            </a:extLst>
          </p:cNvPr>
          <p:cNvSpPr/>
          <p:nvPr/>
        </p:nvSpPr>
        <p:spPr>
          <a:xfrm>
            <a:off x="5823438" y="2362199"/>
            <a:ext cx="515815" cy="51581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93E5F6-AB65-42F2-B0BE-F742C1B566D1}"/>
              </a:ext>
            </a:extLst>
          </p:cNvPr>
          <p:cNvSpPr/>
          <p:nvPr/>
        </p:nvSpPr>
        <p:spPr>
          <a:xfrm>
            <a:off x="2784231" y="2514599"/>
            <a:ext cx="515815" cy="5158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716EA2-0DBB-478F-ABD2-E487C32FDFD8}"/>
              </a:ext>
            </a:extLst>
          </p:cNvPr>
          <p:cNvSpPr/>
          <p:nvPr/>
        </p:nvSpPr>
        <p:spPr>
          <a:xfrm>
            <a:off x="3780692" y="2514599"/>
            <a:ext cx="515815" cy="515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FF632B-748E-4EC8-BB0D-4CB6799DD2E9}"/>
              </a:ext>
            </a:extLst>
          </p:cNvPr>
          <p:cNvSpPr/>
          <p:nvPr/>
        </p:nvSpPr>
        <p:spPr>
          <a:xfrm>
            <a:off x="2631831" y="3569679"/>
            <a:ext cx="515815" cy="515815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D69322F-F00E-40A8-9822-13954E163861}"/>
              </a:ext>
            </a:extLst>
          </p:cNvPr>
          <p:cNvSpPr/>
          <p:nvPr/>
        </p:nvSpPr>
        <p:spPr>
          <a:xfrm>
            <a:off x="2828192" y="3786552"/>
            <a:ext cx="515815" cy="5158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09904B0-3BE6-46DF-822A-13BE09633B1B}"/>
              </a:ext>
            </a:extLst>
          </p:cNvPr>
          <p:cNvSpPr/>
          <p:nvPr/>
        </p:nvSpPr>
        <p:spPr>
          <a:xfrm>
            <a:off x="3036275" y="4044459"/>
            <a:ext cx="515815" cy="515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73ECEA1-6B77-4161-A108-A955296DD27B}"/>
              </a:ext>
            </a:extLst>
          </p:cNvPr>
          <p:cNvSpPr/>
          <p:nvPr/>
        </p:nvSpPr>
        <p:spPr>
          <a:xfrm>
            <a:off x="4038599" y="4700956"/>
            <a:ext cx="515815" cy="51581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7677CD-77F3-447C-92E2-2D2676352E2E}"/>
              </a:ext>
            </a:extLst>
          </p:cNvPr>
          <p:cNvSpPr/>
          <p:nvPr/>
        </p:nvSpPr>
        <p:spPr>
          <a:xfrm>
            <a:off x="4229098" y="4853356"/>
            <a:ext cx="515815" cy="515815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E8E489-11BA-4607-879B-DE78D11A005D}"/>
              </a:ext>
            </a:extLst>
          </p:cNvPr>
          <p:cNvSpPr/>
          <p:nvPr/>
        </p:nvSpPr>
        <p:spPr>
          <a:xfrm>
            <a:off x="4381498" y="5005756"/>
            <a:ext cx="515815" cy="515815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E911EFE-0F30-41BB-8D51-CEA09C3D3556}"/>
              </a:ext>
            </a:extLst>
          </p:cNvPr>
          <p:cNvSpPr/>
          <p:nvPr/>
        </p:nvSpPr>
        <p:spPr>
          <a:xfrm>
            <a:off x="3933089" y="5984633"/>
            <a:ext cx="1107831" cy="43961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4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50F4C430-6013-424C-89AE-536EE114164B}"/>
              </a:ext>
            </a:extLst>
          </p:cNvPr>
          <p:cNvGrpSpPr/>
          <p:nvPr/>
        </p:nvGrpSpPr>
        <p:grpSpPr>
          <a:xfrm>
            <a:off x="415104" y="391519"/>
            <a:ext cx="2678128" cy="4545625"/>
            <a:chOff x="2631831" y="633046"/>
            <a:chExt cx="2678128" cy="4545625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04020E8-2398-46DA-8DA7-537E6688CF3C}"/>
                </a:ext>
              </a:extLst>
            </p:cNvPr>
            <p:cNvSpPr/>
            <p:nvPr/>
          </p:nvSpPr>
          <p:spPr>
            <a:xfrm>
              <a:off x="3886200" y="633046"/>
              <a:ext cx="1107831" cy="439616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B778402-7AB8-43F5-8F3C-63D2CA8A4014}"/>
                </a:ext>
              </a:extLst>
            </p:cNvPr>
            <p:cNvSpPr/>
            <p:nvPr/>
          </p:nvSpPr>
          <p:spPr>
            <a:xfrm>
              <a:off x="2631831" y="1383322"/>
              <a:ext cx="515815" cy="51581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51F2184-A14C-4B06-AD0C-E37ACF4A0A2C}"/>
                </a:ext>
              </a:extLst>
            </p:cNvPr>
            <p:cNvSpPr/>
            <p:nvPr/>
          </p:nvSpPr>
          <p:spPr>
            <a:xfrm>
              <a:off x="3628292" y="1383322"/>
              <a:ext cx="515815" cy="51581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AAD226-3AD1-40DA-A7F3-3BAAE157DBBF}"/>
                </a:ext>
              </a:extLst>
            </p:cNvPr>
            <p:cNvSpPr/>
            <p:nvPr/>
          </p:nvSpPr>
          <p:spPr>
            <a:xfrm>
              <a:off x="4736123" y="1383322"/>
              <a:ext cx="515815" cy="515815"/>
            </a:xfrm>
            <a:prstGeom prst="rect">
              <a:avLst/>
            </a:prstGeom>
            <a:solidFill>
              <a:srgbClr val="FF99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BCC4C9F-3962-4ADF-BAAC-5326D07C1DF8}"/>
                </a:ext>
              </a:extLst>
            </p:cNvPr>
            <p:cNvSpPr/>
            <p:nvPr/>
          </p:nvSpPr>
          <p:spPr>
            <a:xfrm>
              <a:off x="2631831" y="2362199"/>
              <a:ext cx="515815" cy="51581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B3209E-343B-42B8-A65D-159F26F4D4CF}"/>
                </a:ext>
              </a:extLst>
            </p:cNvPr>
            <p:cNvSpPr/>
            <p:nvPr/>
          </p:nvSpPr>
          <p:spPr>
            <a:xfrm>
              <a:off x="3628292" y="2362199"/>
              <a:ext cx="515815" cy="51581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F1D29EB-F393-4759-9476-3026737BE968}"/>
                </a:ext>
              </a:extLst>
            </p:cNvPr>
            <p:cNvSpPr/>
            <p:nvPr/>
          </p:nvSpPr>
          <p:spPr>
            <a:xfrm>
              <a:off x="4736123" y="2362199"/>
              <a:ext cx="515815" cy="515815"/>
            </a:xfrm>
            <a:prstGeom prst="rect">
              <a:avLst/>
            </a:prstGeom>
            <a:solidFill>
              <a:srgbClr val="FF99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D93E5F6-AB65-42F2-B0BE-F742C1B566D1}"/>
                </a:ext>
              </a:extLst>
            </p:cNvPr>
            <p:cNvSpPr/>
            <p:nvPr/>
          </p:nvSpPr>
          <p:spPr>
            <a:xfrm>
              <a:off x="2784231" y="2514599"/>
              <a:ext cx="515815" cy="51581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B716EA2-0DBB-478F-ABD2-E487C32FDFD8}"/>
                </a:ext>
              </a:extLst>
            </p:cNvPr>
            <p:cNvSpPr/>
            <p:nvPr/>
          </p:nvSpPr>
          <p:spPr>
            <a:xfrm>
              <a:off x="3780692" y="2514599"/>
              <a:ext cx="515815" cy="51581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E911EFE-0F30-41BB-8D51-CEA09C3D3556}"/>
                </a:ext>
              </a:extLst>
            </p:cNvPr>
            <p:cNvSpPr/>
            <p:nvPr/>
          </p:nvSpPr>
          <p:spPr>
            <a:xfrm>
              <a:off x="3927098" y="4739055"/>
              <a:ext cx="1107831" cy="43961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4B71425-F288-4D65-968A-2005F04DE3BC}"/>
                </a:ext>
              </a:extLst>
            </p:cNvPr>
            <p:cNvSpPr/>
            <p:nvPr/>
          </p:nvSpPr>
          <p:spPr>
            <a:xfrm>
              <a:off x="3877944" y="3825985"/>
              <a:ext cx="515815" cy="515815"/>
            </a:xfrm>
            <a:prstGeom prst="rect">
              <a:avLst/>
            </a:prstGeom>
            <a:solidFill>
              <a:srgbClr val="FF99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98FB020E-9438-4A30-B2FA-AE80B2C2667E}"/>
                </a:ext>
              </a:extLst>
            </p:cNvPr>
            <p:cNvSpPr/>
            <p:nvPr/>
          </p:nvSpPr>
          <p:spPr>
            <a:xfrm>
              <a:off x="4190868" y="3607778"/>
              <a:ext cx="844061" cy="668215"/>
            </a:xfrm>
            <a:prstGeom prst="trapezoid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2F239C0-DDCD-43FE-AA7F-999559F0171B}"/>
                </a:ext>
              </a:extLst>
            </p:cNvPr>
            <p:cNvSpPr/>
            <p:nvPr/>
          </p:nvSpPr>
          <p:spPr>
            <a:xfrm>
              <a:off x="4643003" y="3349870"/>
              <a:ext cx="515815" cy="51581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4B08F38-E403-4F5B-8139-AAEF87380E47}"/>
                </a:ext>
              </a:extLst>
            </p:cNvPr>
            <p:cNvSpPr/>
            <p:nvPr/>
          </p:nvSpPr>
          <p:spPr>
            <a:xfrm>
              <a:off x="4794144" y="3990240"/>
              <a:ext cx="515815" cy="51581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2474F2A-E626-483D-883A-5977B8C30ED7}"/>
              </a:ext>
            </a:extLst>
          </p:cNvPr>
          <p:cNvGrpSpPr/>
          <p:nvPr/>
        </p:nvGrpSpPr>
        <p:grpSpPr>
          <a:xfrm>
            <a:off x="6769471" y="171711"/>
            <a:ext cx="3707422" cy="5065954"/>
            <a:chOff x="2631831" y="633046"/>
            <a:chExt cx="3707422" cy="5065954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0BE6CAE-3FE5-45B4-AF12-CFE9BE5BDA7E}"/>
                </a:ext>
              </a:extLst>
            </p:cNvPr>
            <p:cNvSpPr/>
            <p:nvPr/>
          </p:nvSpPr>
          <p:spPr>
            <a:xfrm>
              <a:off x="3886200" y="633046"/>
              <a:ext cx="1107831" cy="439616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6A31DD3-E808-452E-AB1D-FCACF091A1BA}"/>
                </a:ext>
              </a:extLst>
            </p:cNvPr>
            <p:cNvSpPr/>
            <p:nvPr/>
          </p:nvSpPr>
          <p:spPr>
            <a:xfrm>
              <a:off x="2631831" y="1383322"/>
              <a:ext cx="515815" cy="51581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6D62BED-9DA4-497A-815D-0A6C345BFA96}"/>
                </a:ext>
              </a:extLst>
            </p:cNvPr>
            <p:cNvSpPr/>
            <p:nvPr/>
          </p:nvSpPr>
          <p:spPr>
            <a:xfrm>
              <a:off x="3628292" y="1383322"/>
              <a:ext cx="515815" cy="51581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44AC122-20D4-4E77-A084-14BE92270A8E}"/>
                </a:ext>
              </a:extLst>
            </p:cNvPr>
            <p:cNvSpPr/>
            <p:nvPr/>
          </p:nvSpPr>
          <p:spPr>
            <a:xfrm>
              <a:off x="4736123" y="1383322"/>
              <a:ext cx="515815" cy="515815"/>
            </a:xfrm>
            <a:prstGeom prst="rect">
              <a:avLst/>
            </a:prstGeom>
            <a:solidFill>
              <a:srgbClr val="FF99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1A9DE53-0BB1-4883-92D2-92B6C763D2B5}"/>
                </a:ext>
              </a:extLst>
            </p:cNvPr>
            <p:cNvSpPr/>
            <p:nvPr/>
          </p:nvSpPr>
          <p:spPr>
            <a:xfrm>
              <a:off x="5823438" y="1383322"/>
              <a:ext cx="515815" cy="51581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0461728-3317-46BD-988D-725E481BD957}"/>
                </a:ext>
              </a:extLst>
            </p:cNvPr>
            <p:cNvSpPr/>
            <p:nvPr/>
          </p:nvSpPr>
          <p:spPr>
            <a:xfrm>
              <a:off x="2631831" y="2362199"/>
              <a:ext cx="515815" cy="51581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ED9EE15-677F-4041-9596-4A1223095F20}"/>
                </a:ext>
              </a:extLst>
            </p:cNvPr>
            <p:cNvSpPr/>
            <p:nvPr/>
          </p:nvSpPr>
          <p:spPr>
            <a:xfrm>
              <a:off x="3628292" y="2362199"/>
              <a:ext cx="515815" cy="51581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A217AED-5CBF-4830-A6E4-43998C04030E}"/>
                </a:ext>
              </a:extLst>
            </p:cNvPr>
            <p:cNvSpPr/>
            <p:nvPr/>
          </p:nvSpPr>
          <p:spPr>
            <a:xfrm>
              <a:off x="4736123" y="2362199"/>
              <a:ext cx="515815" cy="515815"/>
            </a:xfrm>
            <a:prstGeom prst="rect">
              <a:avLst/>
            </a:prstGeom>
            <a:solidFill>
              <a:srgbClr val="FF99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29424E1-3E95-4DE1-9509-86960AB7E67F}"/>
                </a:ext>
              </a:extLst>
            </p:cNvPr>
            <p:cNvSpPr/>
            <p:nvPr/>
          </p:nvSpPr>
          <p:spPr>
            <a:xfrm>
              <a:off x="5823438" y="2362199"/>
              <a:ext cx="515815" cy="51581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00DCBA2-5FA5-4D49-8E7D-823F4426527B}"/>
                </a:ext>
              </a:extLst>
            </p:cNvPr>
            <p:cNvSpPr/>
            <p:nvPr/>
          </p:nvSpPr>
          <p:spPr>
            <a:xfrm>
              <a:off x="2784231" y="2514599"/>
              <a:ext cx="515815" cy="51581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35F3813-0B40-4F57-99C0-534B15793EEB}"/>
                </a:ext>
              </a:extLst>
            </p:cNvPr>
            <p:cNvSpPr/>
            <p:nvPr/>
          </p:nvSpPr>
          <p:spPr>
            <a:xfrm>
              <a:off x="3780692" y="2514599"/>
              <a:ext cx="515815" cy="51581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C1D32A6-CAA7-4D3A-AE01-29BFBAF60E5A}"/>
                </a:ext>
              </a:extLst>
            </p:cNvPr>
            <p:cNvSpPr/>
            <p:nvPr/>
          </p:nvSpPr>
          <p:spPr>
            <a:xfrm>
              <a:off x="3990034" y="5259384"/>
              <a:ext cx="1107831" cy="43961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2D4A6BC0-90E3-4C7F-BCEC-C624649304CE}"/>
                </a:ext>
              </a:extLst>
            </p:cNvPr>
            <p:cNvSpPr/>
            <p:nvPr/>
          </p:nvSpPr>
          <p:spPr>
            <a:xfrm>
              <a:off x="4190868" y="3607778"/>
              <a:ext cx="844061" cy="668215"/>
            </a:xfrm>
            <a:prstGeom prst="trapezoid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1409FC3-F496-4526-9B96-A84C9BBC22BD}"/>
                </a:ext>
              </a:extLst>
            </p:cNvPr>
            <p:cNvSpPr/>
            <p:nvPr/>
          </p:nvSpPr>
          <p:spPr>
            <a:xfrm>
              <a:off x="4736122" y="3321353"/>
              <a:ext cx="515815" cy="51581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58AD558-E00A-4748-A9A7-470D8B6BD7D4}"/>
                </a:ext>
              </a:extLst>
            </p:cNvPr>
            <p:cNvSpPr/>
            <p:nvPr/>
          </p:nvSpPr>
          <p:spPr>
            <a:xfrm>
              <a:off x="4885526" y="3953469"/>
              <a:ext cx="515815" cy="51581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6235510-F25B-40F4-9959-F113B073235F}"/>
                </a:ext>
              </a:extLst>
            </p:cNvPr>
            <p:cNvSpPr/>
            <p:nvPr/>
          </p:nvSpPr>
          <p:spPr>
            <a:xfrm>
              <a:off x="3147646" y="4444242"/>
              <a:ext cx="515815" cy="515815"/>
            </a:xfrm>
            <a:prstGeom prst="rect">
              <a:avLst/>
            </a:prstGeom>
            <a:solidFill>
              <a:srgbClr val="FF99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rapezoid 41">
            <a:extLst>
              <a:ext uri="{FF2B5EF4-FFF2-40B4-BE49-F238E27FC236}">
                <a16:creationId xmlns:a16="http://schemas.microsoft.com/office/drawing/2014/main" id="{566D2F31-F248-44D8-A5E4-C9E954E783BB}"/>
              </a:ext>
            </a:extLst>
          </p:cNvPr>
          <p:cNvSpPr/>
          <p:nvPr/>
        </p:nvSpPr>
        <p:spPr>
          <a:xfrm>
            <a:off x="2053073" y="5532084"/>
            <a:ext cx="844061" cy="668215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6F3883C-4239-4E9F-A09A-ED4BCF85BD02}"/>
              </a:ext>
            </a:extLst>
          </p:cNvPr>
          <p:cNvSpPr/>
          <p:nvPr/>
        </p:nvSpPr>
        <p:spPr>
          <a:xfrm>
            <a:off x="2617380" y="5866191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8F69B98-3633-4D6A-8D08-767CAC51FB4F}"/>
              </a:ext>
            </a:extLst>
          </p:cNvPr>
          <p:cNvSpPr/>
          <p:nvPr/>
        </p:nvSpPr>
        <p:spPr>
          <a:xfrm>
            <a:off x="2787172" y="6052566"/>
            <a:ext cx="515815" cy="515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rapezoid 44">
            <a:extLst>
              <a:ext uri="{FF2B5EF4-FFF2-40B4-BE49-F238E27FC236}">
                <a16:creationId xmlns:a16="http://schemas.microsoft.com/office/drawing/2014/main" id="{9772E551-787D-4EEE-BECE-60674AF77914}"/>
              </a:ext>
            </a:extLst>
          </p:cNvPr>
          <p:cNvSpPr/>
          <p:nvPr/>
        </p:nvSpPr>
        <p:spPr>
          <a:xfrm>
            <a:off x="567504" y="5675563"/>
            <a:ext cx="844061" cy="668215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4E53C23-A7DB-49F5-B721-A4086F60B82B}"/>
              </a:ext>
            </a:extLst>
          </p:cNvPr>
          <p:cNvSpPr/>
          <p:nvPr/>
        </p:nvSpPr>
        <p:spPr>
          <a:xfrm>
            <a:off x="1019639" y="5417655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6A2232B-2B6D-4EB0-BCDC-9B2246B8F767}"/>
              </a:ext>
            </a:extLst>
          </p:cNvPr>
          <p:cNvSpPr/>
          <p:nvPr/>
        </p:nvSpPr>
        <p:spPr>
          <a:xfrm>
            <a:off x="1170780" y="6058025"/>
            <a:ext cx="515815" cy="515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A43CDBB-5E06-4153-847C-EB92020DC943}"/>
              </a:ext>
            </a:extLst>
          </p:cNvPr>
          <p:cNvSpPr/>
          <p:nvPr/>
        </p:nvSpPr>
        <p:spPr>
          <a:xfrm>
            <a:off x="9134206" y="3237554"/>
            <a:ext cx="515815" cy="51581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C7E54E1-601D-4AAD-8D94-3311B5DEE67A}"/>
              </a:ext>
            </a:extLst>
          </p:cNvPr>
          <p:cNvSpPr/>
          <p:nvPr/>
        </p:nvSpPr>
        <p:spPr>
          <a:xfrm>
            <a:off x="7612263" y="4183414"/>
            <a:ext cx="515815" cy="51581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rapezoid 49">
            <a:extLst>
              <a:ext uri="{FF2B5EF4-FFF2-40B4-BE49-F238E27FC236}">
                <a16:creationId xmlns:a16="http://schemas.microsoft.com/office/drawing/2014/main" id="{33CBD14C-03EC-4F11-ADB3-1A8EF77B6856}"/>
              </a:ext>
            </a:extLst>
          </p:cNvPr>
          <p:cNvSpPr/>
          <p:nvPr/>
        </p:nvSpPr>
        <p:spPr>
          <a:xfrm>
            <a:off x="7425898" y="5693556"/>
            <a:ext cx="844061" cy="668215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AFB6231-B368-4104-AD69-FE71B250DA5A}"/>
              </a:ext>
            </a:extLst>
          </p:cNvPr>
          <p:cNvSpPr/>
          <p:nvPr/>
        </p:nvSpPr>
        <p:spPr>
          <a:xfrm>
            <a:off x="7878033" y="5435648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C419094-314C-43FA-9327-AAFE8A776817}"/>
              </a:ext>
            </a:extLst>
          </p:cNvPr>
          <p:cNvSpPr/>
          <p:nvPr/>
        </p:nvSpPr>
        <p:spPr>
          <a:xfrm>
            <a:off x="8029174" y="6076018"/>
            <a:ext cx="515815" cy="515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6566205-CA1A-4163-90EB-B87A714DB715}"/>
              </a:ext>
            </a:extLst>
          </p:cNvPr>
          <p:cNvSpPr/>
          <p:nvPr/>
        </p:nvSpPr>
        <p:spPr>
          <a:xfrm>
            <a:off x="9027431" y="5612008"/>
            <a:ext cx="515815" cy="51581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E672BAC-4642-4317-BC25-0D502DB70BED}"/>
              </a:ext>
            </a:extLst>
          </p:cNvPr>
          <p:cNvSpPr/>
          <p:nvPr/>
        </p:nvSpPr>
        <p:spPr>
          <a:xfrm>
            <a:off x="8263362" y="5716177"/>
            <a:ext cx="515815" cy="51581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1A7DBDF-9425-4848-AB2D-AE122E53CE93}"/>
              </a:ext>
            </a:extLst>
          </p:cNvPr>
          <p:cNvSpPr/>
          <p:nvPr/>
        </p:nvSpPr>
        <p:spPr>
          <a:xfrm>
            <a:off x="9185221" y="5787709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E8F91D7-70BA-4BED-91CC-A99754E15A1A}"/>
              </a:ext>
            </a:extLst>
          </p:cNvPr>
          <p:cNvSpPr/>
          <p:nvPr/>
        </p:nvSpPr>
        <p:spPr>
          <a:xfrm>
            <a:off x="9355013" y="5974084"/>
            <a:ext cx="515815" cy="515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42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4020E8-2398-46DA-8DA7-537E6688CF3C}"/>
              </a:ext>
            </a:extLst>
          </p:cNvPr>
          <p:cNvSpPr/>
          <p:nvPr/>
        </p:nvSpPr>
        <p:spPr>
          <a:xfrm>
            <a:off x="2211332" y="514222"/>
            <a:ext cx="1107831" cy="43961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778402-7AB8-43F5-8F3C-63D2CA8A4014}"/>
              </a:ext>
            </a:extLst>
          </p:cNvPr>
          <p:cNvSpPr/>
          <p:nvPr/>
        </p:nvSpPr>
        <p:spPr>
          <a:xfrm>
            <a:off x="956963" y="1264498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1F2184-A14C-4B06-AD0C-E37ACF4A0A2C}"/>
              </a:ext>
            </a:extLst>
          </p:cNvPr>
          <p:cNvSpPr/>
          <p:nvPr/>
        </p:nvSpPr>
        <p:spPr>
          <a:xfrm>
            <a:off x="1953424" y="1264498"/>
            <a:ext cx="515815" cy="515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AAD226-3AD1-40DA-A7F3-3BAAE157DBBF}"/>
              </a:ext>
            </a:extLst>
          </p:cNvPr>
          <p:cNvSpPr/>
          <p:nvPr/>
        </p:nvSpPr>
        <p:spPr>
          <a:xfrm>
            <a:off x="3061255" y="1264498"/>
            <a:ext cx="515815" cy="515815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out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E911EFE-0F30-41BB-8D51-CEA09C3D3556}"/>
              </a:ext>
            </a:extLst>
          </p:cNvPr>
          <p:cNvSpPr/>
          <p:nvPr/>
        </p:nvSpPr>
        <p:spPr>
          <a:xfrm>
            <a:off x="2211334" y="4221513"/>
            <a:ext cx="1107831" cy="43961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98FB020E-9438-4A30-B2FA-AE80B2C2667E}"/>
              </a:ext>
            </a:extLst>
          </p:cNvPr>
          <p:cNvSpPr/>
          <p:nvPr/>
        </p:nvSpPr>
        <p:spPr>
          <a:xfrm>
            <a:off x="1814299" y="2643570"/>
            <a:ext cx="844061" cy="668215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0BE6CAE-3FE5-45B4-AF12-CFE9BE5BDA7E}"/>
              </a:ext>
            </a:extLst>
          </p:cNvPr>
          <p:cNvSpPr/>
          <p:nvPr/>
        </p:nvSpPr>
        <p:spPr>
          <a:xfrm>
            <a:off x="8023840" y="171711"/>
            <a:ext cx="1107831" cy="43961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6A31DD3-E808-452E-AB1D-FCACF091A1BA}"/>
              </a:ext>
            </a:extLst>
          </p:cNvPr>
          <p:cNvSpPr/>
          <p:nvPr/>
        </p:nvSpPr>
        <p:spPr>
          <a:xfrm>
            <a:off x="6769471" y="921987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6D62BED-9DA4-497A-815D-0A6C345BFA96}"/>
              </a:ext>
            </a:extLst>
          </p:cNvPr>
          <p:cNvSpPr/>
          <p:nvPr/>
        </p:nvSpPr>
        <p:spPr>
          <a:xfrm>
            <a:off x="7765932" y="921987"/>
            <a:ext cx="515815" cy="515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44AC122-20D4-4E77-A084-14BE92270A8E}"/>
              </a:ext>
            </a:extLst>
          </p:cNvPr>
          <p:cNvSpPr/>
          <p:nvPr/>
        </p:nvSpPr>
        <p:spPr>
          <a:xfrm>
            <a:off x="10449320" y="2253225"/>
            <a:ext cx="515815" cy="515815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out1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1A9DE53-0BB1-4883-92D2-92B6C763D2B5}"/>
              </a:ext>
            </a:extLst>
          </p:cNvPr>
          <p:cNvSpPr/>
          <p:nvPr/>
        </p:nvSpPr>
        <p:spPr>
          <a:xfrm>
            <a:off x="9961078" y="921987"/>
            <a:ext cx="515815" cy="51581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out2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C1D32A6-CAA7-4D3A-AE01-29BFBAF60E5A}"/>
              </a:ext>
            </a:extLst>
          </p:cNvPr>
          <p:cNvSpPr/>
          <p:nvPr/>
        </p:nvSpPr>
        <p:spPr>
          <a:xfrm>
            <a:off x="8388644" y="3718934"/>
            <a:ext cx="1107831" cy="43961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2D4A6BC0-90E3-4C7F-BCEC-C624649304CE}"/>
              </a:ext>
            </a:extLst>
          </p:cNvPr>
          <p:cNvSpPr/>
          <p:nvPr/>
        </p:nvSpPr>
        <p:spPr>
          <a:xfrm>
            <a:off x="8099238" y="2213238"/>
            <a:ext cx="844061" cy="668215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1409FC3-F496-4526-9B96-A84C9BBC22BD}"/>
              </a:ext>
            </a:extLst>
          </p:cNvPr>
          <p:cNvSpPr/>
          <p:nvPr/>
        </p:nvSpPr>
        <p:spPr>
          <a:xfrm>
            <a:off x="9094706" y="2253225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58AD558-E00A-4748-A9A7-470D8B6BD7D4}"/>
              </a:ext>
            </a:extLst>
          </p:cNvPr>
          <p:cNvSpPr/>
          <p:nvPr/>
        </p:nvSpPr>
        <p:spPr>
          <a:xfrm>
            <a:off x="9780857" y="2253225"/>
            <a:ext cx="515815" cy="515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in2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A43CDBB-5E06-4153-847C-EB92020DC943}"/>
              </a:ext>
            </a:extLst>
          </p:cNvPr>
          <p:cNvSpPr/>
          <p:nvPr/>
        </p:nvSpPr>
        <p:spPr>
          <a:xfrm>
            <a:off x="11085954" y="2275293"/>
            <a:ext cx="515815" cy="51581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out2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0A9FF15-7B1B-443B-B458-3B0AEB827152}"/>
              </a:ext>
            </a:extLst>
          </p:cNvPr>
          <p:cNvSpPr/>
          <p:nvPr/>
        </p:nvSpPr>
        <p:spPr>
          <a:xfrm>
            <a:off x="2306668" y="2409230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in1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2B8431E-7A30-40B5-AC6A-D0D7272EE926}"/>
              </a:ext>
            </a:extLst>
          </p:cNvPr>
          <p:cNvSpPr/>
          <p:nvPr/>
        </p:nvSpPr>
        <p:spPr>
          <a:xfrm>
            <a:off x="2362899" y="3124126"/>
            <a:ext cx="515815" cy="515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in2</a:t>
            </a:r>
          </a:p>
        </p:txBody>
      </p:sp>
      <p:sp>
        <p:nvSpPr>
          <p:cNvPr id="59" name="Trapezoid 58">
            <a:extLst>
              <a:ext uri="{FF2B5EF4-FFF2-40B4-BE49-F238E27FC236}">
                <a16:creationId xmlns:a16="http://schemas.microsoft.com/office/drawing/2014/main" id="{71A6DA01-B618-4993-A86E-A37C67F1FBE2}"/>
              </a:ext>
            </a:extLst>
          </p:cNvPr>
          <p:cNvSpPr/>
          <p:nvPr/>
        </p:nvSpPr>
        <p:spPr>
          <a:xfrm>
            <a:off x="473783" y="5483589"/>
            <a:ext cx="844061" cy="668215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E989432-73DF-41D9-A66E-0D9B782D6DC3}"/>
              </a:ext>
            </a:extLst>
          </p:cNvPr>
          <p:cNvSpPr/>
          <p:nvPr/>
        </p:nvSpPr>
        <p:spPr>
          <a:xfrm>
            <a:off x="966152" y="5249249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in1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F761548-75E5-41DC-A1C6-6784CD27EC3A}"/>
              </a:ext>
            </a:extLst>
          </p:cNvPr>
          <p:cNvSpPr/>
          <p:nvPr/>
        </p:nvSpPr>
        <p:spPr>
          <a:xfrm>
            <a:off x="1022383" y="5964145"/>
            <a:ext cx="515815" cy="515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in2</a:t>
            </a:r>
          </a:p>
        </p:txBody>
      </p:sp>
      <p:sp>
        <p:nvSpPr>
          <p:cNvPr id="62" name="Trapezoid 61">
            <a:extLst>
              <a:ext uri="{FF2B5EF4-FFF2-40B4-BE49-F238E27FC236}">
                <a16:creationId xmlns:a16="http://schemas.microsoft.com/office/drawing/2014/main" id="{3AD0F9B8-7017-4AC4-9EDB-D3FF509809C7}"/>
              </a:ext>
            </a:extLst>
          </p:cNvPr>
          <p:cNvSpPr/>
          <p:nvPr/>
        </p:nvSpPr>
        <p:spPr>
          <a:xfrm>
            <a:off x="2582104" y="5435648"/>
            <a:ext cx="844061" cy="668215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2F6AD77-D2A0-477B-B8AC-308C90580D57}"/>
              </a:ext>
            </a:extLst>
          </p:cNvPr>
          <p:cNvSpPr/>
          <p:nvPr/>
        </p:nvSpPr>
        <p:spPr>
          <a:xfrm>
            <a:off x="2597766" y="5916204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6A28BA7-BA2A-496B-8B2D-037BD2CABBE2}"/>
              </a:ext>
            </a:extLst>
          </p:cNvPr>
          <p:cNvSpPr/>
          <p:nvPr/>
        </p:nvSpPr>
        <p:spPr>
          <a:xfrm>
            <a:off x="3130704" y="5916204"/>
            <a:ext cx="515815" cy="515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97513B-89AB-4007-A226-ACB3C0DB13EF}"/>
              </a:ext>
            </a:extLst>
          </p:cNvPr>
          <p:cNvCxnSpPr/>
          <p:nvPr/>
        </p:nvCxnSpPr>
        <p:spPr>
          <a:xfrm>
            <a:off x="1863996" y="5787709"/>
            <a:ext cx="6111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C410FC96-3AA0-47EA-A13E-DBB1770C5C66}"/>
              </a:ext>
            </a:extLst>
          </p:cNvPr>
          <p:cNvSpPr/>
          <p:nvPr/>
        </p:nvSpPr>
        <p:spPr>
          <a:xfrm>
            <a:off x="848138" y="2768620"/>
            <a:ext cx="515815" cy="515815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out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4CE30ED-C334-4BCA-83D0-9DF316B5D7A5}"/>
              </a:ext>
            </a:extLst>
          </p:cNvPr>
          <p:cNvSpPr/>
          <p:nvPr/>
        </p:nvSpPr>
        <p:spPr>
          <a:xfrm>
            <a:off x="6871982" y="2327538"/>
            <a:ext cx="1107831" cy="439616"/>
          </a:xfrm>
          <a:prstGeom prst="rect">
            <a:avLst/>
          </a:prstGeom>
          <a:solidFill>
            <a:srgbClr val="CC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Call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FF9CDBC-E8BD-4183-83E7-A2FE76343A1F}"/>
              </a:ext>
            </a:extLst>
          </p:cNvPr>
          <p:cNvSpPr/>
          <p:nvPr/>
        </p:nvSpPr>
        <p:spPr>
          <a:xfrm>
            <a:off x="8927313" y="916460"/>
            <a:ext cx="515815" cy="515815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out1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B7211AC-D2C9-4F16-BE72-536D74F48479}"/>
              </a:ext>
            </a:extLst>
          </p:cNvPr>
          <p:cNvSpPr/>
          <p:nvPr/>
        </p:nvSpPr>
        <p:spPr>
          <a:xfrm>
            <a:off x="7010200" y="4357483"/>
            <a:ext cx="1107831" cy="4396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rapezoid 68">
            <a:extLst>
              <a:ext uri="{FF2B5EF4-FFF2-40B4-BE49-F238E27FC236}">
                <a16:creationId xmlns:a16="http://schemas.microsoft.com/office/drawing/2014/main" id="{3318B3DA-0C4F-43D0-8630-19D1262DD0A6}"/>
              </a:ext>
            </a:extLst>
          </p:cNvPr>
          <p:cNvSpPr/>
          <p:nvPr/>
        </p:nvSpPr>
        <p:spPr>
          <a:xfrm>
            <a:off x="8341159" y="4293061"/>
            <a:ext cx="844061" cy="668215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ylinder 14">
            <a:extLst>
              <a:ext uri="{FF2B5EF4-FFF2-40B4-BE49-F238E27FC236}">
                <a16:creationId xmlns:a16="http://schemas.microsoft.com/office/drawing/2014/main" id="{89D079AA-777A-4C08-8B9A-315107B16FDD}"/>
              </a:ext>
            </a:extLst>
          </p:cNvPr>
          <p:cNvSpPr/>
          <p:nvPr/>
        </p:nvSpPr>
        <p:spPr>
          <a:xfrm>
            <a:off x="9543246" y="4441321"/>
            <a:ext cx="437420" cy="51581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Cylinder 69">
            <a:extLst>
              <a:ext uri="{FF2B5EF4-FFF2-40B4-BE49-F238E27FC236}">
                <a16:creationId xmlns:a16="http://schemas.microsoft.com/office/drawing/2014/main" id="{89D76428-DC8E-4C02-8A89-4043F3FACE6A}"/>
              </a:ext>
            </a:extLst>
          </p:cNvPr>
          <p:cNvSpPr/>
          <p:nvPr/>
        </p:nvSpPr>
        <p:spPr>
          <a:xfrm>
            <a:off x="10206072" y="4441320"/>
            <a:ext cx="437420" cy="51581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Cylinder 70">
            <a:extLst>
              <a:ext uri="{FF2B5EF4-FFF2-40B4-BE49-F238E27FC236}">
                <a16:creationId xmlns:a16="http://schemas.microsoft.com/office/drawing/2014/main" id="{CCB231E1-BE20-41A2-BD9B-B854792FF84D}"/>
              </a:ext>
            </a:extLst>
          </p:cNvPr>
          <p:cNvSpPr/>
          <p:nvPr/>
        </p:nvSpPr>
        <p:spPr>
          <a:xfrm>
            <a:off x="10867244" y="4403221"/>
            <a:ext cx="437420" cy="51581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Cylinder 71">
            <a:extLst>
              <a:ext uri="{FF2B5EF4-FFF2-40B4-BE49-F238E27FC236}">
                <a16:creationId xmlns:a16="http://schemas.microsoft.com/office/drawing/2014/main" id="{1732EE6D-3FB4-4A1C-B4CE-B399D1969BCE}"/>
              </a:ext>
            </a:extLst>
          </p:cNvPr>
          <p:cNvSpPr/>
          <p:nvPr/>
        </p:nvSpPr>
        <p:spPr>
          <a:xfrm>
            <a:off x="11528416" y="4403220"/>
            <a:ext cx="437420" cy="51581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B9D3CAF-5473-4484-A4E0-84C19CFFAC3C}"/>
              </a:ext>
            </a:extLst>
          </p:cNvPr>
          <p:cNvSpPr/>
          <p:nvPr/>
        </p:nvSpPr>
        <p:spPr>
          <a:xfrm>
            <a:off x="7027378" y="5378080"/>
            <a:ext cx="1107831" cy="439616"/>
          </a:xfrm>
          <a:prstGeom prst="rect">
            <a:avLst/>
          </a:prstGeom>
          <a:solidFill>
            <a:srgbClr val="FFABA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65E7055-505F-4C61-A3DE-0F525FE0232A}"/>
              </a:ext>
            </a:extLst>
          </p:cNvPr>
          <p:cNvSpPr/>
          <p:nvPr/>
        </p:nvSpPr>
        <p:spPr>
          <a:xfrm>
            <a:off x="10828046" y="5082073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FC00E0C-0D86-4E8A-A1EF-E2D2AAFE0BAA}"/>
              </a:ext>
            </a:extLst>
          </p:cNvPr>
          <p:cNvSpPr/>
          <p:nvPr/>
        </p:nvSpPr>
        <p:spPr>
          <a:xfrm>
            <a:off x="10980446" y="5234473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in1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6946FCD-8BE0-4FF0-B607-891519392956}"/>
              </a:ext>
            </a:extLst>
          </p:cNvPr>
          <p:cNvSpPr/>
          <p:nvPr/>
        </p:nvSpPr>
        <p:spPr>
          <a:xfrm>
            <a:off x="11132846" y="5386873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in1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0887AF6-60E6-4533-BD35-3BD18733B5F6}"/>
              </a:ext>
            </a:extLst>
          </p:cNvPr>
          <p:cNvSpPr/>
          <p:nvPr/>
        </p:nvSpPr>
        <p:spPr>
          <a:xfrm>
            <a:off x="11362242" y="4737328"/>
            <a:ext cx="515815" cy="5158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in2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F1FA9B7-22C9-4DDB-B303-7F25A4B7221F}"/>
              </a:ext>
            </a:extLst>
          </p:cNvPr>
          <p:cNvSpPr/>
          <p:nvPr/>
        </p:nvSpPr>
        <p:spPr>
          <a:xfrm>
            <a:off x="11484026" y="5022444"/>
            <a:ext cx="515815" cy="515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965D39-16F6-4493-B176-2986287A22E5}"/>
              </a:ext>
            </a:extLst>
          </p:cNvPr>
          <p:cNvSpPr txBox="1"/>
          <p:nvPr/>
        </p:nvSpPr>
        <p:spPr>
          <a:xfrm>
            <a:off x="7155591" y="3250020"/>
            <a:ext cx="1648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MsgBox</a:t>
            </a:r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7E89AD9-4766-4359-BF2E-3E00CDB887EB}"/>
              </a:ext>
            </a:extLst>
          </p:cNvPr>
          <p:cNvSpPr/>
          <p:nvPr/>
        </p:nvSpPr>
        <p:spPr>
          <a:xfrm>
            <a:off x="8395188" y="3079597"/>
            <a:ext cx="515815" cy="515815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out1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22FC4B2-7820-4233-9E4F-83D26C6AA3C0}"/>
              </a:ext>
            </a:extLst>
          </p:cNvPr>
          <p:cNvSpPr/>
          <p:nvPr/>
        </p:nvSpPr>
        <p:spPr>
          <a:xfrm>
            <a:off x="9131671" y="3081700"/>
            <a:ext cx="515815" cy="51581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out2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5354F5A-FE25-4406-A06A-4DDF804C43C2}"/>
              </a:ext>
            </a:extLst>
          </p:cNvPr>
          <p:cNvCxnSpPr>
            <a:endCxn id="29" idx="2"/>
          </p:cNvCxnSpPr>
          <p:nvPr/>
        </p:nvCxnSpPr>
        <p:spPr>
          <a:xfrm flipH="1" flipV="1">
            <a:off x="10707228" y="2769040"/>
            <a:ext cx="378725" cy="14890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458E143-D720-403D-9F54-F3D35CF22D82}"/>
              </a:ext>
            </a:extLst>
          </p:cNvPr>
          <p:cNvCxnSpPr>
            <a:endCxn id="48" idx="2"/>
          </p:cNvCxnSpPr>
          <p:nvPr/>
        </p:nvCxnSpPr>
        <p:spPr>
          <a:xfrm flipH="1" flipV="1">
            <a:off x="11343862" y="2791108"/>
            <a:ext cx="378726" cy="1501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724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5D57F-A6D6-4959-A802-A87C53004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Card Activity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592-E9AA-4C2B-8D53-33B3CC3370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Putting all the steps in the right order</a:t>
            </a:r>
          </a:p>
        </p:txBody>
      </p:sp>
    </p:spTree>
    <p:extLst>
      <p:ext uri="{BB962C8B-B14F-4D97-AF65-F5344CB8AC3E}">
        <p14:creationId xmlns:p14="http://schemas.microsoft.com/office/powerpoint/2010/main" val="4294500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5" y="97997"/>
            <a:ext cx="5581650" cy="685751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+mn-lt"/>
              </a:rPr>
              <a:t>Logical Step Flow Chart: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9B98BAF-6E1C-437F-9DD9-D1A12D5AEACA}"/>
              </a:ext>
            </a:extLst>
          </p:cNvPr>
          <p:cNvSpPr/>
          <p:nvPr/>
        </p:nvSpPr>
        <p:spPr>
          <a:xfrm>
            <a:off x="1609724" y="3952212"/>
            <a:ext cx="2571162" cy="89586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End Program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B3BF87B-5A4A-473C-A5F5-69E18C495D14}"/>
              </a:ext>
            </a:extLst>
          </p:cNvPr>
          <p:cNvGrpSpPr/>
          <p:nvPr/>
        </p:nvGrpSpPr>
        <p:grpSpPr>
          <a:xfrm>
            <a:off x="1324741" y="799972"/>
            <a:ext cx="2551345" cy="1246605"/>
            <a:chOff x="1991491" y="1340818"/>
            <a:chExt cx="2551345" cy="1246605"/>
          </a:xfrm>
        </p:grpSpPr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23E344DA-3DA7-41D1-83F7-DD14A178FC18}"/>
                </a:ext>
              </a:extLst>
            </p:cNvPr>
            <p:cNvSpPr/>
            <p:nvPr/>
          </p:nvSpPr>
          <p:spPr>
            <a:xfrm>
              <a:off x="1991491" y="1340818"/>
              <a:ext cx="2551345" cy="836144"/>
            </a:xfrm>
            <a:prstGeom prst="parallelogram">
              <a:avLst>
                <a:gd name="adj" fmla="val 39286"/>
              </a:avLst>
            </a:prstGeom>
            <a:solidFill>
              <a:srgbClr val="92D05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Write Output Data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0E3CA8EC-2256-4AAF-9FE4-52F86CCF28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67163" y="2169351"/>
              <a:ext cx="1" cy="41807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4E42C97-5411-48B6-88FD-87E0EF8EA805}"/>
              </a:ext>
            </a:extLst>
          </p:cNvPr>
          <p:cNvGrpSpPr/>
          <p:nvPr/>
        </p:nvGrpSpPr>
        <p:grpSpPr>
          <a:xfrm>
            <a:off x="3544297" y="2826220"/>
            <a:ext cx="2437403" cy="1265684"/>
            <a:chOff x="3544297" y="2826220"/>
            <a:chExt cx="2437403" cy="126568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5A4FD1-EE70-40CB-BEA7-86E46D0EC081}"/>
                </a:ext>
              </a:extLst>
            </p:cNvPr>
            <p:cNvSpPr/>
            <p:nvPr/>
          </p:nvSpPr>
          <p:spPr>
            <a:xfrm>
              <a:off x="3544297" y="2826220"/>
              <a:ext cx="2437403" cy="836144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Define Variables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28102FE-B4F8-43AE-B2FD-3618805DAB09}"/>
                </a:ext>
              </a:extLst>
            </p:cNvPr>
            <p:cNvCxnSpPr/>
            <p:nvPr/>
          </p:nvCxnSpPr>
          <p:spPr>
            <a:xfrm flipH="1">
              <a:off x="4762998" y="3673832"/>
              <a:ext cx="1" cy="41807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806C233-FDC0-4575-B4A6-1D69CE734A4A}"/>
              </a:ext>
            </a:extLst>
          </p:cNvPr>
          <p:cNvGrpSpPr/>
          <p:nvPr/>
        </p:nvGrpSpPr>
        <p:grpSpPr>
          <a:xfrm>
            <a:off x="7069760" y="3464796"/>
            <a:ext cx="2318504" cy="1254216"/>
            <a:chOff x="7069760" y="3464796"/>
            <a:chExt cx="2318504" cy="1254216"/>
          </a:xfrm>
        </p:grpSpPr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E2C857FA-AE2C-48E5-A25E-B98F6321E31D}"/>
                </a:ext>
              </a:extLst>
            </p:cNvPr>
            <p:cNvSpPr/>
            <p:nvPr/>
          </p:nvSpPr>
          <p:spPr>
            <a:xfrm>
              <a:off x="7069760" y="3464796"/>
              <a:ext cx="2318504" cy="836144"/>
            </a:xfrm>
            <a:prstGeom prst="parallelogram">
              <a:avLst>
                <a:gd name="adj" fmla="val 39286"/>
              </a:avLst>
            </a:prstGeom>
            <a:solidFill>
              <a:srgbClr val="92D05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Read Input Data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80C45B18-E273-4F75-89D5-343B5C9B9354}"/>
                </a:ext>
              </a:extLst>
            </p:cNvPr>
            <p:cNvCxnSpPr/>
            <p:nvPr/>
          </p:nvCxnSpPr>
          <p:spPr>
            <a:xfrm flipH="1">
              <a:off x="8229011" y="4300940"/>
              <a:ext cx="1" cy="41807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870DAE0-B018-4569-8A7D-12D6A06936D3}"/>
              </a:ext>
            </a:extLst>
          </p:cNvPr>
          <p:cNvGrpSpPr/>
          <p:nvPr/>
        </p:nvGrpSpPr>
        <p:grpSpPr>
          <a:xfrm>
            <a:off x="8515464" y="1758890"/>
            <a:ext cx="2437403" cy="1254216"/>
            <a:chOff x="8515464" y="1758890"/>
            <a:chExt cx="2437403" cy="125421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00E6FC1-5E28-448A-9815-E649C1BCFC7A}"/>
                </a:ext>
              </a:extLst>
            </p:cNvPr>
            <p:cNvSpPr/>
            <p:nvPr/>
          </p:nvSpPr>
          <p:spPr>
            <a:xfrm>
              <a:off x="8515464" y="1758890"/>
              <a:ext cx="2437403" cy="836144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Calculations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0E1CBE6-8621-452C-BE5D-72A3F1DF8592}"/>
                </a:ext>
              </a:extLst>
            </p:cNvPr>
            <p:cNvCxnSpPr/>
            <p:nvPr/>
          </p:nvCxnSpPr>
          <p:spPr>
            <a:xfrm flipH="1">
              <a:off x="9734165" y="2595034"/>
              <a:ext cx="1" cy="41807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B2B3F38-91C8-4DE6-929B-721A6CE94FC5}"/>
              </a:ext>
            </a:extLst>
          </p:cNvPr>
          <p:cNvGrpSpPr/>
          <p:nvPr/>
        </p:nvGrpSpPr>
        <p:grpSpPr>
          <a:xfrm>
            <a:off x="5277258" y="5066119"/>
            <a:ext cx="2571162" cy="1313940"/>
            <a:chOff x="5277258" y="5066119"/>
            <a:chExt cx="2571162" cy="131394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20CFDB37-EEA2-4573-88D9-712B1751AC95}"/>
                </a:ext>
              </a:extLst>
            </p:cNvPr>
            <p:cNvSpPr/>
            <p:nvPr/>
          </p:nvSpPr>
          <p:spPr>
            <a:xfrm>
              <a:off x="5277258" y="5066119"/>
              <a:ext cx="2571162" cy="895868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Program Name - Start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BFCDA6F-0968-4250-A6E7-2A99376CC977}"/>
                </a:ext>
              </a:extLst>
            </p:cNvPr>
            <p:cNvCxnSpPr/>
            <p:nvPr/>
          </p:nvCxnSpPr>
          <p:spPr>
            <a:xfrm flipH="1">
              <a:off x="6562839" y="5961987"/>
              <a:ext cx="1" cy="41807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4932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78" y="212577"/>
            <a:ext cx="11444963" cy="685751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+mn-lt"/>
              </a:rPr>
              <a:t>Decision Structure in a Flow Chart: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4D20ACDE-368C-4ACB-83D8-89559BB1D28E}"/>
              </a:ext>
            </a:extLst>
          </p:cNvPr>
          <p:cNvSpPr/>
          <p:nvPr/>
        </p:nvSpPr>
        <p:spPr>
          <a:xfrm>
            <a:off x="5965583" y="5332491"/>
            <a:ext cx="2155937" cy="428539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End Program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3ADCEE6-4118-4549-AC11-34D05E47D5E8}"/>
              </a:ext>
            </a:extLst>
          </p:cNvPr>
          <p:cNvGrpSpPr/>
          <p:nvPr/>
        </p:nvGrpSpPr>
        <p:grpSpPr>
          <a:xfrm>
            <a:off x="6171427" y="3365909"/>
            <a:ext cx="2571162" cy="1081138"/>
            <a:chOff x="6790552" y="803961"/>
            <a:chExt cx="2571162" cy="1081138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BDF0AAD9-3788-47A3-824E-03C70BBCB420}"/>
                </a:ext>
              </a:extLst>
            </p:cNvPr>
            <p:cNvSpPr/>
            <p:nvPr/>
          </p:nvSpPr>
          <p:spPr>
            <a:xfrm>
              <a:off x="6790552" y="803961"/>
              <a:ext cx="2571162" cy="685751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Program Name - Start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F820EF8D-2317-493C-8466-055C89518D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23466" y="1467027"/>
              <a:ext cx="1" cy="41807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850BD70-5ADD-4B0C-BDEA-0BE30172274C}"/>
              </a:ext>
            </a:extLst>
          </p:cNvPr>
          <p:cNvGrpSpPr/>
          <p:nvPr/>
        </p:nvGrpSpPr>
        <p:grpSpPr>
          <a:xfrm>
            <a:off x="5824852" y="1264574"/>
            <a:ext cx="2437403" cy="857329"/>
            <a:chOff x="5824852" y="1264574"/>
            <a:chExt cx="2437403" cy="857329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A8ACFDA-4FBB-4EF2-8D79-92F1115FD871}"/>
                </a:ext>
              </a:extLst>
            </p:cNvPr>
            <p:cNvSpPr/>
            <p:nvPr/>
          </p:nvSpPr>
          <p:spPr>
            <a:xfrm>
              <a:off x="5824852" y="1264574"/>
              <a:ext cx="2437403" cy="428792"/>
            </a:xfrm>
            <a:prstGeom prst="rect">
              <a:avLst/>
            </a:prstGeom>
            <a:solidFill>
              <a:srgbClr val="00B0F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Define Variables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308867F-3FB9-42D7-A147-4CCE807D31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43552" y="1703831"/>
              <a:ext cx="1" cy="41807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A59E0FA-642F-4044-971B-14924BAF4813}"/>
              </a:ext>
            </a:extLst>
          </p:cNvPr>
          <p:cNvGrpSpPr/>
          <p:nvPr/>
        </p:nvGrpSpPr>
        <p:grpSpPr>
          <a:xfrm>
            <a:off x="9260029" y="3344053"/>
            <a:ext cx="2318504" cy="1111655"/>
            <a:chOff x="6916879" y="2580260"/>
            <a:chExt cx="2318504" cy="1111655"/>
          </a:xfrm>
        </p:grpSpPr>
        <p:sp>
          <p:nvSpPr>
            <p:cNvPr id="25" name="Parallelogram 24">
              <a:extLst>
                <a:ext uri="{FF2B5EF4-FFF2-40B4-BE49-F238E27FC236}">
                  <a16:creationId xmlns:a16="http://schemas.microsoft.com/office/drawing/2014/main" id="{7FD76886-EE6D-4866-AE5B-60CF4F57EB0F}"/>
                </a:ext>
              </a:extLst>
            </p:cNvPr>
            <p:cNvSpPr/>
            <p:nvPr/>
          </p:nvSpPr>
          <p:spPr>
            <a:xfrm>
              <a:off x="6916879" y="2580260"/>
              <a:ext cx="2318504" cy="683118"/>
            </a:xfrm>
            <a:prstGeom prst="parallelogram">
              <a:avLst>
                <a:gd name="adj" fmla="val 39286"/>
              </a:avLst>
            </a:prstGeom>
            <a:solidFill>
              <a:srgbClr val="00B0F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Read Input Data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7E61674-B86F-46BC-BF49-B38AB3C5C7D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76131" y="3273843"/>
              <a:ext cx="1" cy="41807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CD52BB2-DE34-4E80-8F4D-7D98912D5027}"/>
              </a:ext>
            </a:extLst>
          </p:cNvPr>
          <p:cNvGrpSpPr/>
          <p:nvPr/>
        </p:nvGrpSpPr>
        <p:grpSpPr>
          <a:xfrm>
            <a:off x="10146689" y="1438153"/>
            <a:ext cx="277578" cy="695738"/>
            <a:chOff x="7984677" y="5483924"/>
            <a:chExt cx="277578" cy="6957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0292849-262B-496A-8D39-38D50A83C66E}"/>
                </a:ext>
              </a:extLst>
            </p:cNvPr>
            <p:cNvSpPr/>
            <p:nvPr/>
          </p:nvSpPr>
          <p:spPr>
            <a:xfrm>
              <a:off x="7984677" y="5483924"/>
              <a:ext cx="277578" cy="298594"/>
            </a:xfrm>
            <a:prstGeom prst="ellipse">
              <a:avLst/>
            </a:prstGeom>
            <a:solidFill>
              <a:srgbClr val="00B0F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092E7EA0-75BB-4C42-B2F8-F5B8252B7F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23466" y="5761590"/>
              <a:ext cx="1" cy="41807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E7F662-D142-44C3-96AC-4B7281ACAA0D}"/>
              </a:ext>
            </a:extLst>
          </p:cNvPr>
          <p:cNvGrpSpPr/>
          <p:nvPr/>
        </p:nvGrpSpPr>
        <p:grpSpPr>
          <a:xfrm>
            <a:off x="1414985" y="3252433"/>
            <a:ext cx="2477137" cy="1082952"/>
            <a:chOff x="6478092" y="4724918"/>
            <a:chExt cx="2477137" cy="1082952"/>
          </a:xfrm>
        </p:grpSpPr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C560F2EC-E8BA-4372-B4FF-85257E17F34B}"/>
                </a:ext>
              </a:extLst>
            </p:cNvPr>
            <p:cNvSpPr/>
            <p:nvPr/>
          </p:nvSpPr>
          <p:spPr>
            <a:xfrm>
              <a:off x="6478092" y="4724918"/>
              <a:ext cx="2477137" cy="683118"/>
            </a:xfrm>
            <a:prstGeom prst="parallelogram">
              <a:avLst>
                <a:gd name="adj" fmla="val 39286"/>
              </a:avLst>
            </a:prstGeom>
            <a:solidFill>
              <a:srgbClr val="00B0F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Write Output Data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EC56A7FB-6815-4E97-9697-1AA95F9129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16660" y="5389798"/>
              <a:ext cx="1" cy="41807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8A69452-54A6-4946-BC39-708165335227}"/>
              </a:ext>
            </a:extLst>
          </p:cNvPr>
          <p:cNvGrpSpPr/>
          <p:nvPr/>
        </p:nvGrpSpPr>
        <p:grpSpPr>
          <a:xfrm>
            <a:off x="520012" y="1037807"/>
            <a:ext cx="4172524" cy="1148502"/>
            <a:chOff x="6102804" y="3536139"/>
            <a:chExt cx="4172524" cy="1148502"/>
          </a:xfrm>
        </p:grpSpPr>
        <p:sp>
          <p:nvSpPr>
            <p:cNvPr id="26" name="Diamond 25">
              <a:extLst>
                <a:ext uri="{FF2B5EF4-FFF2-40B4-BE49-F238E27FC236}">
                  <a16:creationId xmlns:a16="http://schemas.microsoft.com/office/drawing/2014/main" id="{5DE7F2C1-2D9C-4E96-86D5-6A36C9B5C72F}"/>
                </a:ext>
              </a:extLst>
            </p:cNvPr>
            <p:cNvSpPr/>
            <p:nvPr/>
          </p:nvSpPr>
          <p:spPr>
            <a:xfrm>
              <a:off x="6790562" y="3546604"/>
              <a:ext cx="2571152" cy="836145"/>
            </a:xfrm>
            <a:prstGeom prst="diamond">
              <a:avLst/>
            </a:prstGeom>
            <a:solidFill>
              <a:srgbClr val="00B0F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Decision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6D62451-B2BF-4674-9570-0947E116505F}"/>
                </a:ext>
              </a:extLst>
            </p:cNvPr>
            <p:cNvSpPr txBox="1"/>
            <p:nvPr/>
          </p:nvSpPr>
          <p:spPr>
            <a:xfrm>
              <a:off x="6102804" y="3561991"/>
              <a:ext cx="10469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True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3EB17E7-AFE0-427A-B0CF-24C4E2663A84}"/>
                </a:ext>
              </a:extLst>
            </p:cNvPr>
            <p:cNvSpPr txBox="1"/>
            <p:nvPr/>
          </p:nvSpPr>
          <p:spPr>
            <a:xfrm>
              <a:off x="9228364" y="3536139"/>
              <a:ext cx="10469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False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A90E867-6ACA-4DBB-8533-5C84F25A8339}"/>
                </a:ext>
              </a:extLst>
            </p:cNvPr>
            <p:cNvGrpSpPr/>
            <p:nvPr/>
          </p:nvGrpSpPr>
          <p:grpSpPr>
            <a:xfrm>
              <a:off x="6151026" y="3964676"/>
              <a:ext cx="630011" cy="719965"/>
              <a:chOff x="6069459" y="3964676"/>
              <a:chExt cx="630011" cy="719965"/>
            </a:xfrm>
          </p:grpSpPr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CA844AE4-B263-4590-B8E4-62A8274B59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96000" y="3964676"/>
                <a:ext cx="1" cy="719965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CCE48E86-3EF2-4D27-8C13-8CE639CB352D}"/>
                  </a:ext>
                </a:extLst>
              </p:cNvPr>
              <p:cNvCxnSpPr/>
              <p:nvPr/>
            </p:nvCxnSpPr>
            <p:spPr>
              <a:xfrm>
                <a:off x="6069459" y="3964676"/>
                <a:ext cx="630011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E030FEE-74A3-4E42-83D2-2E749DCC9554}"/>
                </a:ext>
              </a:extLst>
            </p:cNvPr>
            <p:cNvGrpSpPr/>
            <p:nvPr/>
          </p:nvGrpSpPr>
          <p:grpSpPr>
            <a:xfrm>
              <a:off x="9361714" y="3946010"/>
              <a:ext cx="630011" cy="719965"/>
              <a:chOff x="9331886" y="3965925"/>
              <a:chExt cx="630011" cy="719965"/>
            </a:xfrm>
          </p:grpSpPr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15553D6C-74C6-434D-BE6E-BD43280212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42739" y="3965925"/>
                <a:ext cx="1" cy="719965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363FBB46-E261-45B4-ACD2-3879A7EABF3E}"/>
                  </a:ext>
                </a:extLst>
              </p:cNvPr>
              <p:cNvCxnSpPr/>
              <p:nvPr/>
            </p:nvCxnSpPr>
            <p:spPr>
              <a:xfrm>
                <a:off x="9331886" y="3990555"/>
                <a:ext cx="630011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7CE5802-4B21-4E02-854A-643FB1040D40}"/>
              </a:ext>
            </a:extLst>
          </p:cNvPr>
          <p:cNvGrpSpPr/>
          <p:nvPr/>
        </p:nvGrpSpPr>
        <p:grpSpPr>
          <a:xfrm>
            <a:off x="491440" y="5066477"/>
            <a:ext cx="2653746" cy="962029"/>
            <a:chOff x="8244790" y="4686299"/>
            <a:chExt cx="2653746" cy="96202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16C1B52-3A51-4689-85AD-16A68CFE6500}"/>
                </a:ext>
              </a:extLst>
            </p:cNvPr>
            <p:cNvSpPr/>
            <p:nvPr/>
          </p:nvSpPr>
          <p:spPr>
            <a:xfrm>
              <a:off x="9076750" y="4686299"/>
              <a:ext cx="1821786" cy="428539"/>
            </a:xfrm>
            <a:prstGeom prst="rect">
              <a:avLst/>
            </a:prstGeom>
            <a:solidFill>
              <a:srgbClr val="00B0F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Calculations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DF10125-40E1-440A-AC75-59AE132FAC6C}"/>
                </a:ext>
              </a:extLst>
            </p:cNvPr>
            <p:cNvGrpSpPr/>
            <p:nvPr/>
          </p:nvGrpSpPr>
          <p:grpSpPr>
            <a:xfrm>
              <a:off x="8244790" y="5133236"/>
              <a:ext cx="1783592" cy="515092"/>
              <a:chOff x="8244790" y="5133236"/>
              <a:chExt cx="1783592" cy="515092"/>
            </a:xfrm>
          </p:grpSpPr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F14AA112-86A9-49A1-8DD1-E3E4D51A057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244790" y="5645026"/>
                <a:ext cx="1783592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6C4AFBA1-60CD-4308-9ECA-C2C6026E56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99807" y="5133236"/>
                <a:ext cx="0" cy="515092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07103C0-BB90-47B0-8331-18AB9F221CF0}"/>
              </a:ext>
            </a:extLst>
          </p:cNvPr>
          <p:cNvGrpSpPr/>
          <p:nvPr/>
        </p:nvGrpSpPr>
        <p:grpSpPr>
          <a:xfrm>
            <a:off x="9260029" y="5103922"/>
            <a:ext cx="2658419" cy="940332"/>
            <a:chOff x="5185107" y="4665975"/>
            <a:chExt cx="2658419" cy="94033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F5840DD-71B3-4340-B14C-70A51798718E}"/>
                </a:ext>
              </a:extLst>
            </p:cNvPr>
            <p:cNvSpPr/>
            <p:nvPr/>
          </p:nvSpPr>
          <p:spPr>
            <a:xfrm>
              <a:off x="5185107" y="4665975"/>
              <a:ext cx="1821786" cy="428539"/>
            </a:xfrm>
            <a:prstGeom prst="rect">
              <a:avLst/>
            </a:prstGeom>
            <a:solidFill>
              <a:srgbClr val="00B0F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Calculations</a:t>
              </a: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3DBF64F1-9B69-4344-A705-6DADB0F119ED}"/>
                </a:ext>
              </a:extLst>
            </p:cNvPr>
            <p:cNvCxnSpPr>
              <a:cxnSpLocks/>
            </p:cNvCxnSpPr>
            <p:nvPr/>
          </p:nvCxnSpPr>
          <p:spPr>
            <a:xfrm>
              <a:off x="6059934" y="5587257"/>
              <a:ext cx="1783592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FD6986F-738F-4465-9214-8C69119A3D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0109" y="5091215"/>
              <a:ext cx="0" cy="515092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75387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649" y="487748"/>
            <a:ext cx="7717971" cy="685751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+mn-lt"/>
              </a:rPr>
              <a:t>Repetitive Calculations Structure in a Flow Chart: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4D20ACDE-368C-4ACB-83D8-89559BB1D28E}"/>
              </a:ext>
            </a:extLst>
          </p:cNvPr>
          <p:cNvSpPr/>
          <p:nvPr/>
        </p:nvSpPr>
        <p:spPr>
          <a:xfrm>
            <a:off x="8729179" y="4078903"/>
            <a:ext cx="2155937" cy="42853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End Program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31A4413-42E4-4A44-8A00-A5AC1B83D778}"/>
              </a:ext>
            </a:extLst>
          </p:cNvPr>
          <p:cNvGrpSpPr/>
          <p:nvPr/>
        </p:nvGrpSpPr>
        <p:grpSpPr>
          <a:xfrm>
            <a:off x="804811" y="4332218"/>
            <a:ext cx="2571162" cy="1111150"/>
            <a:chOff x="1516423" y="758212"/>
            <a:chExt cx="2571162" cy="1111150"/>
          </a:xfrm>
          <a:solidFill>
            <a:srgbClr val="FFC000"/>
          </a:solidFill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BDF0AAD9-3788-47A3-824E-03C70BBCB420}"/>
                </a:ext>
              </a:extLst>
            </p:cNvPr>
            <p:cNvSpPr/>
            <p:nvPr/>
          </p:nvSpPr>
          <p:spPr>
            <a:xfrm>
              <a:off x="1516423" y="758212"/>
              <a:ext cx="2571162" cy="685751"/>
            </a:xfrm>
            <a:prstGeom prst="roundRect">
              <a:avLst>
                <a:gd name="adj" fmla="val 50000"/>
              </a:avLst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Program Name - Start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A3CD2201-9F42-4EC6-95A9-731955B9FD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99787" y="1451290"/>
              <a:ext cx="1" cy="418072"/>
            </a:xfrm>
            <a:prstGeom prst="straightConnector1">
              <a:avLst/>
            </a:prstGeom>
            <a:grpFill/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35FDBD8-C2FB-482F-98FD-54517C7701C8}"/>
              </a:ext>
            </a:extLst>
          </p:cNvPr>
          <p:cNvGrpSpPr/>
          <p:nvPr/>
        </p:nvGrpSpPr>
        <p:grpSpPr>
          <a:xfrm>
            <a:off x="689022" y="1264501"/>
            <a:ext cx="2437403" cy="826128"/>
            <a:chOff x="1192776" y="744707"/>
            <a:chExt cx="2437403" cy="826128"/>
          </a:xfrm>
          <a:solidFill>
            <a:srgbClr val="FFC000"/>
          </a:solidFill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A8ACFDA-4FBB-4EF2-8D79-92F1115FD871}"/>
                </a:ext>
              </a:extLst>
            </p:cNvPr>
            <p:cNvSpPr/>
            <p:nvPr/>
          </p:nvSpPr>
          <p:spPr>
            <a:xfrm>
              <a:off x="1192776" y="744707"/>
              <a:ext cx="2437403" cy="428792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Define Variables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8FF5C121-BE69-4BD0-BB76-11F70BE1DC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9262" y="1152763"/>
              <a:ext cx="1" cy="418072"/>
            </a:xfrm>
            <a:prstGeom prst="straightConnector1">
              <a:avLst/>
            </a:prstGeom>
            <a:grpFill/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FE80ED5-31A9-422F-B673-E41FE025B906}"/>
              </a:ext>
            </a:extLst>
          </p:cNvPr>
          <p:cNvGrpSpPr/>
          <p:nvPr/>
        </p:nvGrpSpPr>
        <p:grpSpPr>
          <a:xfrm>
            <a:off x="4893324" y="3279923"/>
            <a:ext cx="2318504" cy="1071239"/>
            <a:chOff x="8357062" y="2143986"/>
            <a:chExt cx="2318504" cy="1071239"/>
          </a:xfrm>
          <a:solidFill>
            <a:srgbClr val="FFC000"/>
          </a:solidFill>
        </p:grpSpPr>
        <p:sp>
          <p:nvSpPr>
            <p:cNvPr id="25" name="Parallelogram 24">
              <a:extLst>
                <a:ext uri="{FF2B5EF4-FFF2-40B4-BE49-F238E27FC236}">
                  <a16:creationId xmlns:a16="http://schemas.microsoft.com/office/drawing/2014/main" id="{7FD76886-EE6D-4866-AE5B-60CF4F57EB0F}"/>
                </a:ext>
              </a:extLst>
            </p:cNvPr>
            <p:cNvSpPr/>
            <p:nvPr/>
          </p:nvSpPr>
          <p:spPr>
            <a:xfrm>
              <a:off x="8357062" y="2143986"/>
              <a:ext cx="2318504" cy="683118"/>
            </a:xfrm>
            <a:prstGeom prst="parallelogram">
              <a:avLst>
                <a:gd name="adj" fmla="val 39286"/>
              </a:avLst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Read Input Data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C2C9DC70-C39B-49B3-B055-8F165209A8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14099" y="2797153"/>
              <a:ext cx="1" cy="418072"/>
            </a:xfrm>
            <a:prstGeom prst="straightConnector1">
              <a:avLst/>
            </a:prstGeom>
            <a:grpFill/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E5332AE-D012-4FEF-993B-0B1F956C96EF}"/>
              </a:ext>
            </a:extLst>
          </p:cNvPr>
          <p:cNvGrpSpPr/>
          <p:nvPr/>
        </p:nvGrpSpPr>
        <p:grpSpPr>
          <a:xfrm>
            <a:off x="8587545" y="5008489"/>
            <a:ext cx="2571152" cy="1361763"/>
            <a:chOff x="1516433" y="3500855"/>
            <a:chExt cx="2571152" cy="1361763"/>
          </a:xfrm>
          <a:solidFill>
            <a:srgbClr val="FFC000"/>
          </a:solidFill>
        </p:grpSpPr>
        <p:sp>
          <p:nvSpPr>
            <p:cNvPr id="26" name="Diamond 25">
              <a:extLst>
                <a:ext uri="{FF2B5EF4-FFF2-40B4-BE49-F238E27FC236}">
                  <a16:creationId xmlns:a16="http://schemas.microsoft.com/office/drawing/2014/main" id="{5DE7F2C1-2D9C-4E96-86D5-6A36C9B5C72F}"/>
                </a:ext>
              </a:extLst>
            </p:cNvPr>
            <p:cNvSpPr/>
            <p:nvPr/>
          </p:nvSpPr>
          <p:spPr>
            <a:xfrm>
              <a:off x="1516433" y="3500855"/>
              <a:ext cx="2571152" cy="970073"/>
            </a:xfrm>
            <a:prstGeom prst="diamond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Loop Decision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60B2B9B-EBB7-4204-A899-ECF9BF8C121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99787" y="4444546"/>
              <a:ext cx="1" cy="418072"/>
            </a:xfrm>
            <a:prstGeom prst="straightConnector1">
              <a:avLst/>
            </a:prstGeom>
            <a:grpFill/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83F84AA-5A82-40FD-A9A7-F333065AC9AB}"/>
              </a:ext>
            </a:extLst>
          </p:cNvPr>
          <p:cNvGrpSpPr/>
          <p:nvPr/>
        </p:nvGrpSpPr>
        <p:grpSpPr>
          <a:xfrm>
            <a:off x="4274214" y="1662090"/>
            <a:ext cx="1821786" cy="825875"/>
            <a:chOff x="1888894" y="4868264"/>
            <a:chExt cx="1821786" cy="825875"/>
          </a:xfrm>
          <a:solidFill>
            <a:srgbClr val="FFC000"/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16C1B52-3A51-4689-85AD-16A68CFE6500}"/>
                </a:ext>
              </a:extLst>
            </p:cNvPr>
            <p:cNvSpPr/>
            <p:nvPr/>
          </p:nvSpPr>
          <p:spPr>
            <a:xfrm>
              <a:off x="1888894" y="4868264"/>
              <a:ext cx="1821786" cy="428539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Calculations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10367381-6781-4117-88FD-29520AFF65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99787" y="5276067"/>
              <a:ext cx="1" cy="418072"/>
            </a:xfrm>
            <a:prstGeom prst="straightConnector1">
              <a:avLst/>
            </a:prstGeom>
            <a:grpFill/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35214F0-8A39-4D81-A49A-984F8B605B98}"/>
              </a:ext>
            </a:extLst>
          </p:cNvPr>
          <p:cNvGrpSpPr/>
          <p:nvPr/>
        </p:nvGrpSpPr>
        <p:grpSpPr>
          <a:xfrm>
            <a:off x="3866569" y="2827104"/>
            <a:ext cx="1046964" cy="487517"/>
            <a:chOff x="4087585" y="3490390"/>
            <a:chExt cx="1046964" cy="487517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3EB17E7-AFE0-427A-B0CF-24C4E2663A84}"/>
                </a:ext>
              </a:extLst>
            </p:cNvPr>
            <p:cNvSpPr txBox="1"/>
            <p:nvPr/>
          </p:nvSpPr>
          <p:spPr>
            <a:xfrm>
              <a:off x="4087585" y="3490390"/>
              <a:ext cx="10469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False</a:t>
              </a: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B664DF3E-C7FC-47C5-8EB7-7EFAEEAC00B6}"/>
                </a:ext>
              </a:extLst>
            </p:cNvPr>
            <p:cNvCxnSpPr>
              <a:cxnSpLocks/>
            </p:cNvCxnSpPr>
            <p:nvPr/>
          </p:nvCxnSpPr>
          <p:spPr>
            <a:xfrm>
              <a:off x="4087585" y="3977907"/>
              <a:ext cx="891796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8F5840DD-71B3-4340-B14C-70A51798718E}"/>
              </a:ext>
            </a:extLst>
          </p:cNvPr>
          <p:cNvSpPr/>
          <p:nvPr/>
        </p:nvSpPr>
        <p:spPr>
          <a:xfrm>
            <a:off x="804811" y="2693611"/>
            <a:ext cx="1853476" cy="735389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Update counter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E5AE6C2-AF5B-45E4-9206-31CBE7BF87FD}"/>
              </a:ext>
            </a:extLst>
          </p:cNvPr>
          <p:cNvGrpSpPr/>
          <p:nvPr/>
        </p:nvGrpSpPr>
        <p:grpSpPr>
          <a:xfrm>
            <a:off x="9299985" y="1264501"/>
            <a:ext cx="1191441" cy="2513536"/>
            <a:chOff x="685800" y="3516242"/>
            <a:chExt cx="1191441" cy="2513536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6D62451-B2BF-4674-9570-0947E116505F}"/>
                </a:ext>
              </a:extLst>
            </p:cNvPr>
            <p:cNvSpPr txBox="1"/>
            <p:nvPr/>
          </p:nvSpPr>
          <p:spPr>
            <a:xfrm>
              <a:off x="685800" y="3516242"/>
              <a:ext cx="10469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True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7019C16-EBD1-4085-84A3-3A56933D0030}"/>
                </a:ext>
              </a:extLst>
            </p:cNvPr>
            <p:cNvCxnSpPr>
              <a:cxnSpLocks/>
            </p:cNvCxnSpPr>
            <p:nvPr/>
          </p:nvCxnSpPr>
          <p:spPr>
            <a:xfrm>
              <a:off x="685800" y="6001203"/>
              <a:ext cx="1191441" cy="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795BC03-A14D-4DE8-81AE-9F09FE53A65D}"/>
                </a:ext>
              </a:extLst>
            </p:cNvPr>
            <p:cNvCxnSpPr>
              <a:cxnSpLocks/>
            </p:cNvCxnSpPr>
            <p:nvPr/>
          </p:nvCxnSpPr>
          <p:spPr>
            <a:xfrm>
              <a:off x="704850" y="3988494"/>
              <a:ext cx="0" cy="2041284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82A30D7B-C34D-4116-9004-35108CFD017D}"/>
                </a:ext>
              </a:extLst>
            </p:cNvPr>
            <p:cNvCxnSpPr>
              <a:cxnSpLocks/>
            </p:cNvCxnSpPr>
            <p:nvPr/>
          </p:nvCxnSpPr>
          <p:spPr>
            <a:xfrm>
              <a:off x="685800" y="3988494"/>
              <a:ext cx="830633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DD152FE-E6FE-42BD-AE9A-482BB2A00826}"/>
              </a:ext>
            </a:extLst>
          </p:cNvPr>
          <p:cNvGrpSpPr/>
          <p:nvPr/>
        </p:nvGrpSpPr>
        <p:grpSpPr>
          <a:xfrm>
            <a:off x="4202608" y="5151966"/>
            <a:ext cx="3209627" cy="683118"/>
            <a:chOff x="5012233" y="3649100"/>
            <a:chExt cx="3209627" cy="683118"/>
          </a:xfrm>
          <a:solidFill>
            <a:srgbClr val="FFC000"/>
          </a:solidFill>
        </p:grpSpPr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C560F2EC-E8BA-4372-B4FF-85257E17F34B}"/>
                </a:ext>
              </a:extLst>
            </p:cNvPr>
            <p:cNvSpPr/>
            <p:nvPr/>
          </p:nvSpPr>
          <p:spPr>
            <a:xfrm>
              <a:off x="5012233" y="3649100"/>
              <a:ext cx="2477137" cy="683118"/>
            </a:xfrm>
            <a:prstGeom prst="parallelogram">
              <a:avLst>
                <a:gd name="adj" fmla="val 39286"/>
              </a:avLst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Write Output Data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58B123CE-53F4-4C8A-99EE-94217E60490E}"/>
                </a:ext>
              </a:extLst>
            </p:cNvPr>
            <p:cNvCxnSpPr>
              <a:cxnSpLocks/>
            </p:cNvCxnSpPr>
            <p:nvPr/>
          </p:nvCxnSpPr>
          <p:spPr>
            <a:xfrm>
              <a:off x="7330064" y="3990659"/>
              <a:ext cx="891796" cy="0"/>
            </a:xfrm>
            <a:prstGeom prst="straightConnector1">
              <a:avLst/>
            </a:prstGeom>
            <a:grpFill/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4233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4077</TotalTime>
  <Words>483</Words>
  <Application>Microsoft Macintosh PowerPoint</Application>
  <PresentationFormat>Widescreen</PresentationFormat>
  <Paragraphs>128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Lego Activity</vt:lpstr>
      <vt:lpstr>PowerPoint Presentation</vt:lpstr>
      <vt:lpstr>PowerPoint Presentation</vt:lpstr>
      <vt:lpstr>PowerPoint Presentation</vt:lpstr>
      <vt:lpstr>PowerPoint Presentation</vt:lpstr>
      <vt:lpstr>Digital Card Activity</vt:lpstr>
      <vt:lpstr>Logical Step Flow Chart:</vt:lpstr>
      <vt:lpstr>Decision Structure in a Flow Chart:</vt:lpstr>
      <vt:lpstr>Repetitive Calculations Structure in a Flow Chart:</vt:lpstr>
      <vt:lpstr>Logical Step Flow Chart - SOLUTIONS:</vt:lpstr>
      <vt:lpstr>Decision Structure in a Flow Chart - SOLUTIONS:</vt:lpstr>
      <vt:lpstr>Repetitive Calculations Structure in a Flow Chart - SOLUTIONS: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Logical Step Flow Chart:</dc:title>
  <dc:creator>Brenda Helen Prager</dc:creator>
  <cp:lastModifiedBy>Josh Eyler</cp:lastModifiedBy>
  <cp:revision>28</cp:revision>
  <dcterms:created xsi:type="dcterms:W3CDTF">2024-01-06T00:19:44Z</dcterms:created>
  <dcterms:modified xsi:type="dcterms:W3CDTF">2024-05-06T16:45:51Z</dcterms:modified>
</cp:coreProperties>
</file>